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306" r:id="rId3"/>
    <p:sldId id="341" r:id="rId4"/>
    <p:sldId id="342" r:id="rId5"/>
    <p:sldId id="343" r:id="rId6"/>
    <p:sldId id="344" r:id="rId7"/>
    <p:sldId id="345" r:id="rId8"/>
    <p:sldId id="371" r:id="rId9"/>
    <p:sldId id="372" r:id="rId10"/>
    <p:sldId id="373" r:id="rId11"/>
    <p:sldId id="374" r:id="rId12"/>
    <p:sldId id="375" r:id="rId13"/>
    <p:sldId id="376" r:id="rId14"/>
    <p:sldId id="413" r:id="rId15"/>
    <p:sldId id="377" r:id="rId16"/>
    <p:sldId id="412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410" r:id="rId27"/>
    <p:sldId id="394" r:id="rId28"/>
    <p:sldId id="308" r:id="rId29"/>
    <p:sldId id="393" r:id="rId3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29" autoAdjust="0"/>
    <p:restoredTop sz="94660"/>
  </p:normalViewPr>
  <p:slideViewPr>
    <p:cSldViewPr>
      <p:cViewPr varScale="1">
        <p:scale>
          <a:sx n="70" d="100"/>
          <a:sy n="70" d="100"/>
        </p:scale>
        <p:origin x="1062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41EA5-7351-4B51-952C-FEA1BC4CF561}" type="datetimeFigureOut">
              <a:rPr lang="fr-BE" smtClean="0"/>
              <a:t>11/09/2015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D2D6F-54B0-4E94-AE78-0CA6F8AB72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96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8EF02-F101-4305-9126-39620A41F241}" type="datetimeFigureOut">
              <a:rPr lang="fr-BE" smtClean="0"/>
              <a:t>11/09/2015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ECBB7-99BE-467C-9CF8-FCF0211AAF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53036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51E5C39-ABF1-453D-A5FE-6CA8FBF93F51}" type="datetimeFigureOut">
              <a:rPr lang="fr-BE" smtClean="0"/>
              <a:t>11/09/2015</a:t>
            </a:fld>
            <a:endParaRPr lang="fr-BE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BA58A03-231A-4372-88F4-72FB3B1CD7E2}" type="slidenum">
              <a:rPr lang="fr-BE" smtClean="0"/>
              <a:t>‹N°›</a:t>
            </a:fld>
            <a:endParaRPr lang="fr-BE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5C39-ABF1-453D-A5FE-6CA8FBF93F51}" type="datetimeFigureOut">
              <a:rPr lang="fr-BE" smtClean="0"/>
              <a:t>11/09/2015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8A03-231A-4372-88F4-72FB3B1CD7E2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5C39-ABF1-453D-A5FE-6CA8FBF93F51}" type="datetimeFigureOut">
              <a:rPr lang="fr-BE" smtClean="0"/>
              <a:t>11/09/2015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8A03-231A-4372-88F4-72FB3B1CD7E2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re. Diagramm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half" idx="1"/>
          </p:nvPr>
        </p:nvSpPr>
        <p:spPr>
          <a:xfrm>
            <a:off x="1062038" y="1766888"/>
            <a:ext cx="3808412" cy="4113212"/>
          </a:xfrm>
        </p:spPr>
        <p:txBody>
          <a:bodyPr>
            <a:normAutofit/>
          </a:bodyPr>
          <a:lstStyle/>
          <a:p>
            <a:pPr lvl="0"/>
            <a:endParaRPr lang="fr-BE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BB317-A71F-4BB1-8345-E4A02406C87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30142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5022850" y="1766888"/>
            <a:ext cx="3808413" cy="4113212"/>
          </a:xfrm>
        </p:spPr>
        <p:txBody>
          <a:bodyPr>
            <a:normAutofit/>
          </a:bodyPr>
          <a:lstStyle/>
          <a:p>
            <a:pPr lvl="0"/>
            <a:endParaRPr lang="fr-BE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C1F14-0C10-4FE2-BB54-C98CE888A91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878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5C39-ABF1-453D-A5FE-6CA8FBF93F51}" type="datetimeFigureOut">
              <a:rPr lang="fr-BE" smtClean="0"/>
              <a:t>11/09/2015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8A03-231A-4372-88F4-72FB3B1CD7E2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5C39-ABF1-453D-A5FE-6CA8FBF93F51}" type="datetimeFigureOut">
              <a:rPr lang="fr-BE" smtClean="0"/>
              <a:t>11/09/2015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8A03-231A-4372-88F4-72FB3B1CD7E2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5C39-ABF1-453D-A5FE-6CA8FBF93F51}" type="datetimeFigureOut">
              <a:rPr lang="fr-BE" smtClean="0"/>
              <a:t>11/09/2015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8A03-231A-4372-88F4-72FB3B1CD7E2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5C39-ABF1-453D-A5FE-6CA8FBF93F51}" type="datetimeFigureOut">
              <a:rPr lang="fr-BE" smtClean="0"/>
              <a:t>11/09/2015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8A03-231A-4372-88F4-72FB3B1CD7E2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5C39-ABF1-453D-A5FE-6CA8FBF93F51}" type="datetimeFigureOut">
              <a:rPr lang="fr-BE" smtClean="0"/>
              <a:t>11/09/2015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8A03-231A-4372-88F4-72FB3B1CD7E2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5C39-ABF1-453D-A5FE-6CA8FBF93F51}" type="datetimeFigureOut">
              <a:rPr lang="fr-BE" smtClean="0"/>
              <a:t>11/09/2015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8A03-231A-4372-88F4-72FB3B1CD7E2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5C39-ABF1-453D-A5FE-6CA8FBF93F51}" type="datetimeFigureOut">
              <a:rPr lang="fr-BE" smtClean="0"/>
              <a:t>11/09/2015</a:t>
            </a:fld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8A03-231A-4372-88F4-72FB3B1CD7E2}" type="slidenum">
              <a:rPr lang="fr-BE" smtClean="0"/>
              <a:t>‹N°›</a:t>
            </a:fld>
            <a:endParaRPr lang="fr-BE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5C39-ABF1-453D-A5FE-6CA8FBF93F51}" type="datetimeFigureOut">
              <a:rPr lang="fr-BE" smtClean="0"/>
              <a:t>11/09/2015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8A03-231A-4372-88F4-72FB3B1CD7E2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51E5C39-ABF1-453D-A5FE-6CA8FBF93F51}" type="datetimeFigureOut">
              <a:rPr lang="fr-BE" smtClean="0"/>
              <a:t>11/09/2015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BA58A03-231A-4372-88F4-72FB3B1CD7E2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cd.be/" TargetMode="External"/><Relationship Id="rId2" Type="http://schemas.openxmlformats.org/officeDocument/2006/relationships/hyperlink" Target="mailto:nicolas.vannuffel@cncd.b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0" y="2708476"/>
            <a:ext cx="3600399" cy="1702160"/>
          </a:xfrm>
        </p:spPr>
        <p:txBody>
          <a:bodyPr>
            <a:normAutofit/>
          </a:bodyPr>
          <a:lstStyle/>
          <a:p>
            <a:r>
              <a:rPr lang="fr-BE" b="1" dirty="0" smtClean="0"/>
              <a:t>Réchauffement climatique</a:t>
            </a:r>
            <a:endParaRPr lang="fr-BE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 smtClean="0"/>
              <a:t>Qui payera la facture?</a:t>
            </a: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107504" y="638132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1" smtClean="0"/>
              <a:t>Entraide et Fraternité, septembre 2015</a:t>
            </a:r>
            <a:endParaRPr lang="fr-BE" b="1" i="1" dirty="0"/>
          </a:p>
        </p:txBody>
      </p:sp>
      <p:pic>
        <p:nvPicPr>
          <p:cNvPr id="5" name="Picture 2" descr="cnc11-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797" y="764704"/>
            <a:ext cx="34464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26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027113"/>
            <a:ext cx="80645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>
                <a:solidFill>
                  <a:schemeClr val="bg2">
                    <a:lumMod val="75000"/>
                  </a:schemeClr>
                </a:solidFill>
              </a:rPr>
              <a:t>Climat: conséquences</a:t>
            </a: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 2" panose="05020102010507070707" pitchFamily="18" charset="2"/>
              <a:buNone/>
            </a:pPr>
            <a:r>
              <a:rPr lang="fr-BE" altLang="fr-FR" b="1" dirty="0" smtClean="0"/>
              <a:t>1. Ecosystèmes</a:t>
            </a:r>
          </a:p>
          <a:p>
            <a:pPr marL="609600" indent="-609600" eaLnBrk="1" hangingPunct="1">
              <a:buFontTx/>
              <a:buChar char="•"/>
            </a:pPr>
            <a:r>
              <a:rPr lang="fr-BE" altLang="fr-FR" dirty="0" smtClean="0"/>
              <a:t>A 2°C d’augmentation, disparition de 20% à 30% des espèces</a:t>
            </a:r>
          </a:p>
          <a:p>
            <a:pPr marL="609600" indent="-609600" eaLnBrk="1" hangingPunct="1">
              <a:buFontTx/>
              <a:buChar char="•"/>
            </a:pPr>
            <a:r>
              <a:rPr lang="fr-BE" altLang="fr-FR" dirty="0" smtClean="0"/>
              <a:t>Conséquences économiques, sociales et sanitaires, environnementales</a:t>
            </a:r>
          </a:p>
          <a:p>
            <a:pPr marL="609600" indent="-609600" eaLnBrk="1" hangingPunct="1">
              <a:buFontTx/>
              <a:buChar char="•"/>
            </a:pPr>
            <a:r>
              <a:rPr lang="fr-BE" altLang="fr-FR" dirty="0" smtClean="0"/>
              <a:t>Ex: l’Est de l’Amazonie se transformerait en Savane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16482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027113"/>
            <a:ext cx="813593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>
                <a:solidFill>
                  <a:schemeClr val="bg2">
                    <a:lumMod val="75000"/>
                  </a:schemeClr>
                </a:solidFill>
              </a:rPr>
              <a:t>Climat: conséquences</a:t>
            </a: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fr-BE" altLang="fr-FR" b="1" dirty="0" smtClean="0"/>
              <a:t>2. Eau</a:t>
            </a:r>
          </a:p>
          <a:p>
            <a:pPr marL="609600" indent="-609600" eaLnBrk="1" hangingPunct="1">
              <a:buFontTx/>
              <a:buChar char="•"/>
            </a:pPr>
            <a:r>
              <a:rPr lang="fr-BE" altLang="fr-FR" dirty="0" smtClean="0"/>
              <a:t>Conséquences inégales: baisse de la pluviosité dans les régions sèches, augmentation dans les zones humides</a:t>
            </a:r>
          </a:p>
          <a:p>
            <a:pPr marL="609600" indent="-609600" eaLnBrk="1" hangingPunct="1">
              <a:buFontTx/>
              <a:buChar char="•"/>
            </a:pPr>
            <a:r>
              <a:rPr lang="fr-BE" altLang="fr-FR" dirty="0" smtClean="0"/>
              <a:t>Augmentation des événements extrêmes</a:t>
            </a:r>
          </a:p>
          <a:p>
            <a:pPr marL="609600" indent="-609600" eaLnBrk="1" hangingPunct="1">
              <a:buFontTx/>
              <a:buChar char="•"/>
            </a:pPr>
            <a:r>
              <a:rPr lang="fr-BE" altLang="fr-FR" dirty="0" smtClean="0"/>
              <a:t>Afrique: 75 à 250 millions de personnes supplémentaires en « stress hydrique »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12120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27113"/>
            <a:ext cx="79216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sz="3900" dirty="0" smtClean="0">
                <a:solidFill>
                  <a:schemeClr val="bg2">
                    <a:lumMod val="75000"/>
                  </a:schemeClr>
                </a:solidFill>
              </a:rPr>
              <a:t>Climat: conséquences</a:t>
            </a:r>
            <a:endParaRPr lang="fr-FR" sz="39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fr-BE" altLang="fr-FR" b="1" smtClean="0"/>
              <a:t>3. Agriculture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-"/>
            </a:pPr>
            <a:r>
              <a:rPr lang="fr-BE" altLang="fr-FR" smtClean="0"/>
              <a:t>Baisse de productivité dans les zones chaudes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-"/>
            </a:pPr>
            <a:r>
              <a:rPr lang="fr-BE" altLang="fr-FR" smtClean="0"/>
              <a:t>Augmentation du nombre de personnes malnutries en Afrique et en Amérique lat.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-"/>
            </a:pPr>
            <a:r>
              <a:rPr lang="fr-BE" altLang="fr-FR" smtClean="0"/>
              <a:t>Afrique: baisse de moitié de la productivité de l’agriculture pluviale d’ici 2020!</a:t>
            </a: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8604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027113"/>
            <a:ext cx="80645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>
                <a:solidFill>
                  <a:schemeClr val="bg2">
                    <a:lumMod val="75000"/>
                  </a:schemeClr>
                </a:solidFill>
              </a:rPr>
              <a:t>Climat: conséquences</a:t>
            </a: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fr-BE" altLang="fr-FR" b="1" smtClean="0"/>
              <a:t>4. Autres</a:t>
            </a:r>
          </a:p>
          <a:p>
            <a:pPr marL="609600" indent="-609600" eaLnBrk="1" hangingPunct="1">
              <a:buFontTx/>
              <a:buChar char="-"/>
            </a:pPr>
            <a:r>
              <a:rPr lang="fr-BE" altLang="fr-FR" smtClean="0"/>
              <a:t>Hausse du niveau des mers</a:t>
            </a:r>
          </a:p>
          <a:p>
            <a:pPr marL="609600" indent="-609600" eaLnBrk="1" hangingPunct="1">
              <a:buFontTx/>
              <a:buChar char="-"/>
            </a:pPr>
            <a:r>
              <a:rPr lang="fr-BE" altLang="fr-FR" smtClean="0"/>
              <a:t>Migrations (200 millions d’ici 2050!)</a:t>
            </a:r>
          </a:p>
          <a:p>
            <a:pPr marL="609600" indent="-609600" eaLnBrk="1" hangingPunct="1">
              <a:buFontTx/>
              <a:buChar char="-"/>
            </a:pPr>
            <a:r>
              <a:rPr lang="fr-BE" altLang="fr-FR" smtClean="0"/>
              <a:t>Santé (dissémination des maladies tropicales, sous-alimentation, etc.)</a:t>
            </a:r>
          </a:p>
        </p:txBody>
      </p:sp>
    </p:spTree>
    <p:extLst>
      <p:ext uri="{BB962C8B-B14F-4D97-AF65-F5344CB8AC3E}">
        <p14:creationId xmlns:p14="http://schemas.microsoft.com/office/powerpoint/2010/main" val="132407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125538"/>
            <a:ext cx="6775450" cy="4535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41338" y="5862638"/>
            <a:ext cx="80660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BE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charset="0"/>
              </a:rPr>
              <a:t>Thai</a:t>
            </a:r>
            <a:r>
              <a:rPr lang="fr-BE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charset="0"/>
              </a:rPr>
              <a:t> </a:t>
            </a:r>
            <a:r>
              <a:rPr lang="fr-BE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charset="0"/>
              </a:rPr>
              <a:t>Binh</a:t>
            </a:r>
            <a:r>
              <a:rPr lang="fr-BE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charset="0"/>
              </a:rPr>
              <a:t> (Vietnam), 2011</a:t>
            </a:r>
          </a:p>
        </p:txBody>
      </p:sp>
    </p:spTree>
    <p:extLst>
      <p:ext uri="{BB962C8B-B14F-4D97-AF65-F5344CB8AC3E}">
        <p14:creationId xmlns:p14="http://schemas.microsoft.com/office/powerpoint/2010/main" val="109777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80645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>
                <a:solidFill>
                  <a:schemeClr val="bg2">
                    <a:lumMod val="75000"/>
                  </a:schemeClr>
                </a:solidFill>
              </a:rPr>
              <a:t>Climat: conséquences</a:t>
            </a: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9459" name="Picture 2" descr="carte d'un monde réchauff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90713"/>
            <a:ext cx="6305550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0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BE" dirty="0" smtClean="0"/>
              <a:t>La vulnérabilité dépend:</a:t>
            </a:r>
          </a:p>
          <a:p>
            <a:pPr lvl="1"/>
            <a:r>
              <a:rPr lang="fr-BE" dirty="0" smtClean="0"/>
              <a:t>Du degré d’exposition</a:t>
            </a:r>
          </a:p>
          <a:p>
            <a:pPr lvl="1"/>
            <a:r>
              <a:rPr lang="fr-BE" dirty="0" smtClean="0"/>
              <a:t>Du degré de sensibilité</a:t>
            </a:r>
          </a:p>
          <a:p>
            <a:pPr lvl="1"/>
            <a:r>
              <a:rPr lang="fr-BE" dirty="0" smtClean="0"/>
              <a:t>De la capacité de résilience</a:t>
            </a:r>
          </a:p>
          <a:p>
            <a:pPr lvl="1"/>
            <a:r>
              <a:rPr lang="fr-BE" dirty="0" smtClean="0"/>
              <a:t>De la capacité d’adaptation</a:t>
            </a:r>
          </a:p>
          <a:p>
            <a:r>
              <a:rPr lang="fr-BE" dirty="0" smtClean="0"/>
              <a:t>Or l’inégalité de revenu et de pouvoir a un effet négatif sur chaque terme de l’équation</a:t>
            </a:r>
          </a:p>
          <a:p>
            <a:endParaRPr lang="fr-BE" dirty="0"/>
          </a:p>
          <a:p>
            <a:pPr marL="68580" indent="0" algn="r">
              <a:buNone/>
            </a:pPr>
            <a:r>
              <a:rPr lang="fr-BE" sz="900" dirty="0" smtClean="0"/>
              <a:t>Source: Eloi Laurent, le bel avenir de l’Etat </a:t>
            </a:r>
            <a:r>
              <a:rPr lang="fr-BE" sz="900" dirty="0" err="1" smtClean="0"/>
              <a:t>Prodivence</a:t>
            </a:r>
            <a:r>
              <a:rPr lang="fr-BE" sz="900" dirty="0" smtClean="0"/>
              <a:t>, p,61,</a:t>
            </a:r>
          </a:p>
        </p:txBody>
      </p:sp>
    </p:spTree>
    <p:extLst>
      <p:ext uri="{BB962C8B-B14F-4D97-AF65-F5344CB8AC3E}">
        <p14:creationId xmlns:p14="http://schemas.microsoft.com/office/powerpoint/2010/main" val="17993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>
                <a:solidFill>
                  <a:schemeClr val="bg2">
                    <a:lumMod val="75000"/>
                  </a:schemeClr>
                </a:solidFill>
              </a:rPr>
              <a:t>Climat: bilan</a:t>
            </a: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fr-BE" b="1" dirty="0" smtClean="0"/>
              <a:t>Multiplication des injustices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fr-BE" dirty="0" smtClean="0"/>
              <a:t>Qui va payer?</a:t>
            </a:r>
          </a:p>
          <a:p>
            <a:pPr indent="-342900" eaLnBrk="1" hangingPunct="1">
              <a:defRPr/>
            </a:pPr>
            <a:r>
              <a:rPr lang="fr-BE" dirty="0" smtClean="0"/>
              <a:t>Ceux qui polluent le moins</a:t>
            </a:r>
          </a:p>
          <a:p>
            <a:pPr indent="-342900" eaLnBrk="1" hangingPunct="1">
              <a:defRPr/>
            </a:pPr>
            <a:r>
              <a:rPr lang="fr-BE" dirty="0" smtClean="0"/>
              <a:t>Et qui n’ont pas les moyens de faire face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fr-BE" dirty="0" smtClean="0"/>
              <a:t>C’est-à-dire?</a:t>
            </a:r>
          </a:p>
          <a:p>
            <a:pPr indent="-342900" eaLnBrk="1" hangingPunct="1">
              <a:defRPr/>
            </a:pPr>
            <a:r>
              <a:rPr lang="fr-BE" dirty="0" smtClean="0"/>
              <a:t>Les classes les plus pauvres, en particulier les paysans</a:t>
            </a:r>
          </a:p>
          <a:p>
            <a:pPr indent="-342900" eaLnBrk="1" hangingPunct="1">
              <a:defRPr/>
            </a:pPr>
            <a:r>
              <a:rPr lang="fr-BE" dirty="0" smtClean="0"/>
              <a:t>Les pays les moins avancés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38233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BE" altLang="fr-FR" dirty="0" smtClean="0"/>
              <a:t>Climat: historique</a:t>
            </a:r>
            <a:endParaRPr lang="fr-FR" altLang="fr-FR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2420938"/>
            <a:ext cx="7488237" cy="3508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BE" altLang="fr-FR" smtClean="0"/>
              <a:t>1992: Sommet de la terre</a:t>
            </a:r>
          </a:p>
          <a:p>
            <a:pPr eaLnBrk="1" hangingPunct="1">
              <a:buFontTx/>
              <a:buNone/>
            </a:pPr>
            <a:r>
              <a:rPr lang="fr-BE" altLang="fr-FR" smtClean="0"/>
              <a:t>1997: Protocole de Kyoto</a:t>
            </a:r>
          </a:p>
          <a:p>
            <a:pPr eaLnBrk="1" hangingPunct="1">
              <a:buFontTx/>
              <a:buNone/>
            </a:pPr>
            <a:r>
              <a:rPr lang="fr-BE" altLang="fr-FR" smtClean="0"/>
              <a:t>2005: entrée en vigueur Kyoto (-&gt; 2012)</a:t>
            </a:r>
          </a:p>
          <a:p>
            <a:pPr eaLnBrk="1" hangingPunct="1">
              <a:buFontTx/>
              <a:buNone/>
            </a:pPr>
            <a:r>
              <a:rPr lang="fr-BE" altLang="fr-FR" smtClean="0"/>
              <a:t>2007: Conférence de Bali</a:t>
            </a:r>
          </a:p>
          <a:p>
            <a:pPr eaLnBrk="1" hangingPunct="1">
              <a:buFontTx/>
              <a:buNone/>
            </a:pPr>
            <a:r>
              <a:rPr lang="fr-BE" altLang="fr-FR" smtClean="0"/>
              <a:t>2009: Conférence de Copenhague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fr-BE" altLang="fr-FR" smtClean="0">
                <a:solidFill>
                  <a:schemeClr val="tx1"/>
                </a:solidFill>
              </a:rPr>
              <a:t>2010-14: Cancun, Durban, Doha, Varsovie, Lima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fr-BE" altLang="fr-FR" smtClean="0">
                <a:solidFill>
                  <a:schemeClr val="tx1"/>
                </a:solidFill>
              </a:rPr>
              <a:t>2015: Sommet de Paris (Protocole de Paris?)</a:t>
            </a: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61256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345362" cy="1143000"/>
          </a:xfrm>
        </p:spPr>
        <p:txBody>
          <a:bodyPr/>
          <a:lstStyle/>
          <a:p>
            <a:r>
              <a:rPr lang="fr-BE" altLang="fr-FR" dirty="0" smtClean="0"/>
              <a:t>Climat: historique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420938"/>
            <a:ext cx="6624638" cy="3768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Préambule</a:t>
            </a:r>
            <a:endParaRPr lang="fr-BE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fr-BE" sz="3200" dirty="0" smtClean="0"/>
              <a:t>Le </a:t>
            </a:r>
            <a:r>
              <a:rPr lang="fr-BE" sz="3200" b="1" dirty="0" smtClean="0"/>
              <a:t>CNCD-11.11.11</a:t>
            </a:r>
            <a:r>
              <a:rPr lang="fr-BE" sz="3200" dirty="0" smtClean="0"/>
              <a:t>:</a:t>
            </a:r>
          </a:p>
          <a:p>
            <a:pPr>
              <a:buFontTx/>
              <a:buChar char="-"/>
            </a:pPr>
            <a:r>
              <a:rPr lang="fr-BE" sz="3200" dirty="0" smtClean="0"/>
              <a:t>Coupole de 85 organisations issues de la société civile</a:t>
            </a:r>
          </a:p>
          <a:p>
            <a:pPr>
              <a:buFontTx/>
              <a:buChar char="-"/>
            </a:pPr>
            <a:r>
              <a:rPr lang="fr-BE" sz="3200" dirty="0" smtClean="0"/>
              <a:t>Engagées dans la solidarité Nord-Sud</a:t>
            </a:r>
          </a:p>
          <a:p>
            <a:pPr>
              <a:buFontTx/>
              <a:buChar char="-"/>
            </a:pPr>
            <a:r>
              <a:rPr lang="fr-BE" sz="3200" dirty="0" smtClean="0"/>
              <a:t>Pour sensibiliser, interpeller et appuyer des projets au Sud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372945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>
                <a:solidFill>
                  <a:schemeClr val="bg2">
                    <a:lumMod val="75000"/>
                  </a:schemeClr>
                </a:solidFill>
              </a:rPr>
              <a:t>Climat: Kyoto</a:t>
            </a: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2324100"/>
            <a:ext cx="6777037" cy="3841750"/>
          </a:xfrm>
        </p:spPr>
        <p:txBody>
          <a:bodyPr>
            <a:normAutofit lnSpcReduction="10000"/>
          </a:bodyPr>
          <a:lstStyle/>
          <a:p>
            <a:pPr indent="-342900" eaLnBrk="1" hangingPunct="1">
              <a:defRPr/>
            </a:pPr>
            <a:r>
              <a:rPr lang="fr-BE" dirty="0" smtClean="0"/>
              <a:t>Différencie les pays industrialisés     (Annexe I) et en développement</a:t>
            </a:r>
          </a:p>
          <a:p>
            <a:pPr indent="-342900" eaLnBrk="1" hangingPunct="1">
              <a:defRPr/>
            </a:pPr>
            <a:r>
              <a:rPr lang="fr-BE" dirty="0"/>
              <a:t>C</a:t>
            </a:r>
            <a:r>
              <a:rPr lang="fr-BE" dirty="0" smtClean="0"/>
              <a:t>ontraignant pour les pays industrialisés</a:t>
            </a:r>
          </a:p>
          <a:p>
            <a:pPr indent="-342900" eaLnBrk="1" hangingPunct="1">
              <a:defRPr/>
            </a:pPr>
            <a:r>
              <a:rPr lang="fr-BE" dirty="0" smtClean="0"/>
              <a:t>Fixait un objectif de réduction de 5,2% en 2012 par rapport à 1990 (raté)</a:t>
            </a:r>
          </a:p>
          <a:p>
            <a:pPr indent="-342900" eaLnBrk="1" hangingPunct="1">
              <a:defRPr/>
            </a:pPr>
            <a:r>
              <a:rPr lang="fr-BE" dirty="0" smtClean="0"/>
              <a:t>Ouvre la possibilité d’externaliser les réductions (MDP, MEC)</a:t>
            </a:r>
          </a:p>
          <a:p>
            <a:pPr indent="-342900" eaLnBrk="1" hangingPunct="1">
              <a:defRPr/>
            </a:pPr>
            <a:r>
              <a:rPr lang="fr-BE" dirty="0" smtClean="0"/>
              <a:t>N’a pas été ratifié pas les USA</a:t>
            </a:r>
          </a:p>
          <a:p>
            <a:pPr indent="-342900" eaLnBrk="1" hangingPunct="1">
              <a:defRPr/>
            </a:pPr>
            <a:r>
              <a:rPr lang="fr-BE" dirty="0" smtClean="0"/>
              <a:t>Prolongé pour une partie des pays: 15% des émissions</a:t>
            </a:r>
          </a:p>
          <a:p>
            <a:pPr marL="609600" indent="-609600" eaLnBrk="1" hangingPunct="1">
              <a:buFontTx/>
              <a:buChar char="-"/>
              <a:defRPr/>
            </a:pPr>
            <a:endParaRPr lang="fr-BE" dirty="0" smtClean="0"/>
          </a:p>
          <a:p>
            <a:pPr marL="609600" indent="-609600" eaLnBrk="1" hangingPunct="1">
              <a:buFontTx/>
              <a:buNone/>
              <a:defRPr/>
            </a:pP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368940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>
                <a:solidFill>
                  <a:schemeClr val="bg2">
                    <a:lumMod val="75000"/>
                  </a:schemeClr>
                </a:solidFill>
              </a:rPr>
              <a:t>Climat: historique</a:t>
            </a: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2324100"/>
            <a:ext cx="7345362" cy="42005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fr-BE" sz="3200" dirty="0" smtClean="0"/>
              <a:t>Les 4 piliers de Bali</a:t>
            </a:r>
          </a:p>
          <a:p>
            <a:pPr marL="742950" indent="-742950" eaLnBrk="1" hangingPunct="1">
              <a:buFont typeface="+mj-lt"/>
              <a:buAutoNum type="arabicPeriod"/>
              <a:defRPr/>
            </a:pPr>
            <a:r>
              <a:rPr lang="fr-BE" sz="3200" dirty="0" smtClean="0"/>
              <a:t>Atténuation </a:t>
            </a:r>
            <a:r>
              <a:rPr lang="fr-BE" sz="3200" i="1" dirty="0" smtClean="0"/>
              <a:t>(mitigation)</a:t>
            </a:r>
          </a:p>
          <a:p>
            <a:pPr marL="742950" indent="-742950" eaLnBrk="1" hangingPunct="1">
              <a:buFont typeface="+mj-lt"/>
              <a:buAutoNum type="arabicPeriod"/>
              <a:defRPr/>
            </a:pPr>
            <a:r>
              <a:rPr lang="fr-BE" sz="3200" dirty="0" smtClean="0"/>
              <a:t>Adaptation</a:t>
            </a:r>
          </a:p>
          <a:p>
            <a:pPr marL="742950" indent="-742950" eaLnBrk="1" hangingPunct="1">
              <a:buFont typeface="+mj-lt"/>
              <a:buAutoNum type="arabicPeriod"/>
              <a:defRPr/>
            </a:pPr>
            <a:r>
              <a:rPr lang="fr-BE" sz="3200" dirty="0" smtClean="0"/>
              <a:t>Technologies</a:t>
            </a:r>
          </a:p>
          <a:p>
            <a:pPr marL="742950" indent="-742950" eaLnBrk="1" hangingPunct="1">
              <a:buFont typeface="+mj-lt"/>
              <a:buAutoNum type="arabicPeriod"/>
              <a:defRPr/>
            </a:pPr>
            <a:r>
              <a:rPr lang="fr-BE" sz="3200" dirty="0" smtClean="0"/>
              <a:t>Financement </a:t>
            </a:r>
          </a:p>
          <a:p>
            <a:pPr marL="609600" indent="-609600" eaLnBrk="1" hangingPunct="1">
              <a:buFontTx/>
              <a:buNone/>
              <a:defRPr/>
            </a:pP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21006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>
                <a:solidFill>
                  <a:schemeClr val="bg2">
                    <a:lumMod val="75000"/>
                  </a:schemeClr>
                </a:solidFill>
              </a:rPr>
              <a:t>Climat: enjeux </a:t>
            </a:r>
            <a:r>
              <a:rPr lang="fr-BE" dirty="0" err="1" smtClean="0">
                <a:solidFill>
                  <a:schemeClr val="bg2">
                    <a:lumMod val="75000"/>
                  </a:schemeClr>
                </a:solidFill>
              </a:rPr>
              <a:t>négocations</a:t>
            </a: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349500"/>
            <a:ext cx="7499350" cy="3671888"/>
          </a:xfrm>
        </p:spPr>
        <p:txBody>
          <a:bodyPr>
            <a:normAutofit fontScale="85000" lnSpcReduction="20000"/>
          </a:bodyPr>
          <a:lstStyle/>
          <a:p>
            <a:pPr marL="733425" indent="-609600" eaLnBrk="1" hangingPunct="1">
              <a:buFont typeface="Wingdings 2" panose="05020102010507070707" pitchFamily="18" charset="2"/>
              <a:buNone/>
              <a:defRPr/>
            </a:pPr>
            <a:r>
              <a:rPr lang="fr-BE" b="1" dirty="0" smtClean="0"/>
              <a:t>Atténuation : </a:t>
            </a:r>
            <a:r>
              <a:rPr lang="fr-BE" b="1" i="1" dirty="0" smtClean="0"/>
              <a:t>« Emission gap »</a:t>
            </a:r>
          </a:p>
          <a:p>
            <a:pPr marL="733425" indent="-609600" eaLnBrk="1" hangingPunct="1">
              <a:defRPr/>
            </a:pPr>
            <a:r>
              <a:rPr lang="fr-BE" dirty="0" smtClean="0"/>
              <a:t>Objectifs absolus pour les pays développés, objectifs relatifs pour les pays émergents</a:t>
            </a:r>
          </a:p>
          <a:p>
            <a:pPr marL="733425" indent="-609600" eaLnBrk="1" hangingPunct="1">
              <a:defRPr/>
            </a:pPr>
            <a:r>
              <a:rPr lang="fr-BE" dirty="0" smtClean="0"/>
              <a:t>Recommandation GIEC: 25 à 40%</a:t>
            </a:r>
          </a:p>
          <a:p>
            <a:pPr marL="733425" indent="-609600" eaLnBrk="1" hangingPunct="1">
              <a:defRPr/>
            </a:pPr>
            <a:r>
              <a:rPr lang="fr-BE" dirty="0" smtClean="0"/>
              <a:t>Positions actuelles: </a:t>
            </a:r>
          </a:p>
          <a:p>
            <a:pPr marL="1009650" lvl="1" indent="-609600" eaLnBrk="1" hangingPunct="1">
              <a:defRPr/>
            </a:pPr>
            <a:r>
              <a:rPr lang="fr-BE" dirty="0" smtClean="0"/>
              <a:t>UE: 20% 2020; 40% en 2030 par rapport à 1990</a:t>
            </a:r>
          </a:p>
          <a:p>
            <a:pPr marL="1009650" lvl="1" indent="-609600" eaLnBrk="1" hangingPunct="1">
              <a:defRPr/>
            </a:pPr>
            <a:r>
              <a:rPr lang="fr-BE" dirty="0" smtClean="0"/>
              <a:t>USA: 26% en 2025… par rapport à 2005! (17% si 1990)</a:t>
            </a:r>
          </a:p>
          <a:p>
            <a:pPr marL="1009650" lvl="1" indent="-609600" eaLnBrk="1" hangingPunct="1">
              <a:defRPr/>
            </a:pPr>
            <a:r>
              <a:rPr lang="fr-BE" dirty="0" smtClean="0"/>
              <a:t>Russie: 25-30% en 2030, par rapport à 1990</a:t>
            </a:r>
          </a:p>
          <a:p>
            <a:pPr marL="1009650" lvl="1" indent="-609600" eaLnBrk="1" hangingPunct="1">
              <a:defRPr/>
            </a:pPr>
            <a:r>
              <a:rPr lang="fr-BE" dirty="0" smtClean="0"/>
              <a:t>Suisse: 50% en 2030… dont 20% via marché carbone</a:t>
            </a:r>
          </a:p>
          <a:p>
            <a:pPr marL="1009650" lvl="1" indent="-609600" eaLnBrk="1" hangingPunct="1">
              <a:defRPr/>
            </a:pPr>
            <a:r>
              <a:rPr lang="fr-BE" dirty="0" smtClean="0"/>
              <a:t>Japon: 10% pour 2030</a:t>
            </a:r>
          </a:p>
          <a:p>
            <a:pPr marL="1009650" lvl="1" indent="-609600" eaLnBrk="1" hangingPunct="1">
              <a:defRPr/>
            </a:pPr>
            <a:r>
              <a:rPr lang="fr-BE" dirty="0" smtClean="0"/>
              <a:t>Chine: pic en 2030</a:t>
            </a:r>
          </a:p>
          <a:p>
            <a:pPr marL="712787" indent="-609600" eaLnBrk="1" hangingPunct="1">
              <a:defRPr/>
            </a:pPr>
            <a:r>
              <a:rPr lang="fr-BE" dirty="0" smtClean="0"/>
              <a:t>Effet attendu: +3,5 °C !</a:t>
            </a:r>
          </a:p>
        </p:txBody>
      </p:sp>
    </p:spTree>
    <p:extLst>
      <p:ext uri="{BB962C8B-B14F-4D97-AF65-F5344CB8AC3E}">
        <p14:creationId xmlns:p14="http://schemas.microsoft.com/office/powerpoint/2010/main" val="25962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>
                <a:solidFill>
                  <a:schemeClr val="bg2">
                    <a:lumMod val="75000"/>
                  </a:schemeClr>
                </a:solidFill>
              </a:rPr>
              <a:t>Climat: enjeux négociations</a:t>
            </a: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2492375"/>
            <a:ext cx="7499350" cy="3649663"/>
          </a:xfrm>
        </p:spPr>
        <p:txBody>
          <a:bodyPr>
            <a:normAutofit fontScale="92500"/>
          </a:bodyPr>
          <a:lstStyle/>
          <a:p>
            <a:pPr marL="733425" indent="-609600" eaLnBrk="1" hangingPunct="1">
              <a:buFont typeface="Wingdings 2" panose="05020102010507070707" pitchFamily="18" charset="2"/>
              <a:buNone/>
            </a:pPr>
            <a:r>
              <a:rPr lang="fr-BE" altLang="fr-FR" b="1" dirty="0" smtClean="0"/>
              <a:t>Financement: « </a:t>
            </a:r>
            <a:r>
              <a:rPr lang="fr-BE" altLang="fr-FR" b="1" i="1" dirty="0" smtClean="0"/>
              <a:t>Money gap</a:t>
            </a:r>
            <a:r>
              <a:rPr lang="fr-BE" altLang="fr-FR" b="1" dirty="0" smtClean="0"/>
              <a:t> »</a:t>
            </a:r>
          </a:p>
          <a:p>
            <a:pPr marL="733425" indent="-609600" eaLnBrk="1" hangingPunct="1"/>
            <a:r>
              <a:rPr lang="fr-BE" altLang="fr-FR" dirty="0" smtClean="0"/>
              <a:t>« </a:t>
            </a:r>
            <a:r>
              <a:rPr lang="fr-BE" altLang="fr-FR" dirty="0" err="1" smtClean="0"/>
              <a:t>Fast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start</a:t>
            </a:r>
            <a:r>
              <a:rPr lang="fr-BE" altLang="fr-FR" dirty="0" smtClean="0"/>
              <a:t> » 2010-2012:</a:t>
            </a:r>
          </a:p>
          <a:p>
            <a:pPr marL="733425" indent="-609600" eaLnBrk="1" hangingPunct="1">
              <a:buFont typeface="Wingdings 2" panose="05020102010507070707" pitchFamily="18" charset="2"/>
              <a:buNone/>
            </a:pPr>
            <a:r>
              <a:rPr lang="fr-BE" altLang="fr-FR" dirty="0" smtClean="0"/>
              <a:t>	30 milliards $ sur 3 ans</a:t>
            </a:r>
          </a:p>
          <a:p>
            <a:pPr marL="733425" indent="-609600" eaLnBrk="1" hangingPunct="1"/>
            <a:r>
              <a:rPr lang="fr-BE" altLang="fr-FR" dirty="0" smtClean="0"/>
              <a:t>« </a:t>
            </a:r>
            <a:r>
              <a:rPr lang="fr-BE" altLang="fr-FR" dirty="0" err="1" smtClean="0"/>
              <a:t>Scaling</a:t>
            </a:r>
            <a:r>
              <a:rPr lang="fr-BE" altLang="fr-FR" dirty="0" smtClean="0"/>
              <a:t> up » prévu de 2013 à 2019</a:t>
            </a:r>
          </a:p>
          <a:p>
            <a:pPr marL="1304925" lvl="2" indent="-609600"/>
            <a:r>
              <a:rPr lang="fr-BE" altLang="fr-FR" dirty="0" smtClean="0"/>
              <a:t>En 2013: 34 milliards $ seulement </a:t>
            </a:r>
            <a:r>
              <a:rPr lang="fr-BE" altLang="fr-FR" sz="1500" dirty="0" smtClean="0"/>
              <a:t>(source: WB)</a:t>
            </a:r>
          </a:p>
          <a:p>
            <a:pPr marL="733425" indent="-609600" eaLnBrk="1" hangingPunct="1"/>
            <a:r>
              <a:rPr lang="fr-BE" altLang="fr-FR" dirty="0" smtClean="0"/>
              <a:t>Financement à long terme (2020)</a:t>
            </a:r>
          </a:p>
          <a:p>
            <a:pPr marL="733425" indent="-609600" eaLnBrk="1" hangingPunct="1">
              <a:buFont typeface="Wingdings 2" panose="05020102010507070707" pitchFamily="18" charset="2"/>
              <a:buNone/>
            </a:pPr>
            <a:r>
              <a:rPr lang="fr-BE" altLang="fr-FR" dirty="0" smtClean="0"/>
              <a:t>	100 milliards $/an via le Fonds vert climat</a:t>
            </a:r>
          </a:p>
          <a:p>
            <a:pPr marL="733425" indent="-609600" eaLnBrk="1" hangingPunct="1"/>
            <a:r>
              <a:rPr lang="fr-BE" altLang="fr-FR" dirty="0" smtClean="0"/>
              <a:t>Et donc les sources de financement (émissions, avions, transactions financières…)</a:t>
            </a:r>
          </a:p>
        </p:txBody>
      </p:sp>
    </p:spTree>
    <p:extLst>
      <p:ext uri="{BB962C8B-B14F-4D97-AF65-F5344CB8AC3E}">
        <p14:creationId xmlns:p14="http://schemas.microsoft.com/office/powerpoint/2010/main" val="241723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>
                <a:solidFill>
                  <a:schemeClr val="bg2">
                    <a:lumMod val="75000"/>
                  </a:schemeClr>
                </a:solidFill>
              </a:rPr>
              <a:t>Climat: enjeux négociations</a:t>
            </a: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476375" y="2420938"/>
            <a:ext cx="7056065" cy="3287712"/>
          </a:xfrm>
        </p:spPr>
        <p:txBody>
          <a:bodyPr/>
          <a:lstStyle/>
          <a:p>
            <a:pPr marL="733425" indent="-609600" eaLnBrk="1" hangingPunct="1">
              <a:buFont typeface="Wingdings 2" panose="05020102010507070707" pitchFamily="18" charset="2"/>
              <a:buNone/>
              <a:defRPr/>
            </a:pPr>
            <a:r>
              <a:rPr lang="fr-BE" b="1" dirty="0" smtClean="0"/>
              <a:t>Accord: « </a:t>
            </a:r>
            <a:r>
              <a:rPr lang="fr-BE" b="1" i="1" dirty="0" err="1" smtClean="0"/>
              <a:t>Legal</a:t>
            </a:r>
            <a:r>
              <a:rPr lang="fr-BE" b="1" i="1" dirty="0" smtClean="0"/>
              <a:t> gap </a:t>
            </a:r>
            <a:r>
              <a:rPr lang="fr-BE" b="1" dirty="0" smtClean="0"/>
              <a:t>»</a:t>
            </a:r>
          </a:p>
          <a:p>
            <a:pPr marL="733425" indent="-609600">
              <a:defRPr/>
            </a:pPr>
            <a:r>
              <a:rPr lang="fr-BE" dirty="0" smtClean="0"/>
              <a:t>Accord applicable à tous</a:t>
            </a:r>
          </a:p>
          <a:p>
            <a:pPr marL="733425" indent="-609600">
              <a:defRPr/>
            </a:pPr>
            <a:r>
              <a:rPr lang="fr-BE" dirty="0" smtClean="0"/>
              <a:t>Mais quel degré d’exigence pour les différentes parties (annexe I, II)?</a:t>
            </a:r>
          </a:p>
          <a:p>
            <a:pPr marL="733425" indent="-609600">
              <a:defRPr/>
            </a:pPr>
            <a:r>
              <a:rPr lang="fr-BE" dirty="0" smtClean="0"/>
              <a:t>Et quel moyen de contrôle?</a:t>
            </a:r>
          </a:p>
          <a:p>
            <a:pPr marL="123825" indent="0">
              <a:buNone/>
              <a:defRPr/>
            </a:pPr>
            <a:endParaRPr lang="fr-BE" dirty="0" smtClean="0"/>
          </a:p>
          <a:p>
            <a:pPr marL="123825" indent="0">
              <a:buNone/>
              <a:defRPr/>
            </a:pPr>
            <a:endParaRPr lang="fr-BE" dirty="0" smtClean="0"/>
          </a:p>
          <a:p>
            <a:pPr marL="733425" indent="-609600">
              <a:defRPr/>
            </a:pPr>
            <a:endParaRPr lang="fr-BE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4797152"/>
            <a:ext cx="6590347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4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fr-FR" dirty="0" err="1" smtClean="0"/>
              <a:t>Climat</a:t>
            </a:r>
            <a:r>
              <a:rPr lang="en-US" altLang="fr-FR" dirty="0" smtClean="0"/>
              <a:t>: </a:t>
            </a:r>
            <a:r>
              <a:rPr lang="en-US" altLang="fr-FR" dirty="0" err="1" smtClean="0"/>
              <a:t>enjeux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négociations</a:t>
            </a:r>
            <a:endParaRPr lang="en-US" altLang="fr-FR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9850" indent="0">
              <a:buFont typeface="Wingdings 2" panose="05020102010507070707" pitchFamily="18" charset="2"/>
              <a:buNone/>
              <a:defRPr/>
            </a:pPr>
            <a:r>
              <a:rPr lang="fr-BE" b="1" dirty="0" smtClean="0"/>
              <a:t>« </a:t>
            </a:r>
            <a:r>
              <a:rPr lang="fr-BE" b="1" dirty="0" err="1" smtClean="0"/>
              <a:t>Loss</a:t>
            </a:r>
            <a:r>
              <a:rPr lang="fr-BE" b="1" dirty="0" smtClean="0"/>
              <a:t> &amp; Damage »</a:t>
            </a:r>
          </a:p>
          <a:p>
            <a:pPr>
              <a:defRPr/>
            </a:pPr>
            <a:r>
              <a:rPr lang="fr-BE" dirty="0" smtClean="0"/>
              <a:t>Atténuation: de plus en plus difficile de rester sous les 2°C</a:t>
            </a:r>
          </a:p>
          <a:p>
            <a:pPr>
              <a:defRPr/>
            </a:pPr>
            <a:r>
              <a:rPr lang="fr-BE" dirty="0" smtClean="0"/>
              <a:t>Adaptation: devient impossible dans certaines zones</a:t>
            </a:r>
          </a:p>
          <a:p>
            <a:pPr lvl="1">
              <a:buFont typeface="Wingdings 3" panose="05040102010807070707" pitchFamily="18" charset="2"/>
              <a:buChar char=""/>
              <a:defRPr/>
            </a:pPr>
            <a:r>
              <a:rPr lang="fr-BE" dirty="0" smtClean="0"/>
              <a:t>Nécessité d’indemniser les victimes par un mécanisme mondial d’assurance/réassurance</a:t>
            </a:r>
          </a:p>
          <a:p>
            <a:pPr>
              <a:defRPr/>
            </a:pPr>
            <a:r>
              <a:rPr lang="fr-BE" dirty="0"/>
              <a:t>Acquis à Varsovie, reste à voir son </a:t>
            </a:r>
            <a:r>
              <a:rPr lang="fr-BE" dirty="0" smtClean="0"/>
              <a:t>statut (adaptation ou pilier en soi?)</a:t>
            </a:r>
            <a:endParaRPr lang="fr-BE" dirty="0"/>
          </a:p>
          <a:p>
            <a:pPr marL="69850" indent="0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19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Chemin vers Paris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31 </a:t>
            </a:r>
            <a:r>
              <a:rPr lang="fr-BE" dirty="0"/>
              <a:t>aout-4 septembre - Bonn</a:t>
            </a:r>
          </a:p>
          <a:p>
            <a:r>
              <a:rPr lang="fr-BE" dirty="0"/>
              <a:t>19-23 octobre - Bonn</a:t>
            </a:r>
          </a:p>
          <a:p>
            <a:r>
              <a:rPr lang="fr-BE" dirty="0"/>
              <a:t>30 novembre-11 décembre – Paris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8035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Pourquoi aller à Paris?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fr-BE" dirty="0" smtClean="0"/>
              <a:t>Pour exiger que la Belgique et l’UE </a:t>
            </a:r>
          </a:p>
          <a:p>
            <a:r>
              <a:rPr lang="fr-BE" dirty="0" smtClean="0"/>
              <a:t>Réduisent de façon drastique leurs émissions de gaz à effet de serre</a:t>
            </a:r>
          </a:p>
          <a:p>
            <a:r>
              <a:rPr lang="fr-BE" dirty="0" smtClean="0"/>
              <a:t>Financent les pays en développement pour leur permettre de faire face aux changements climatiques</a:t>
            </a:r>
          </a:p>
          <a:p>
            <a:pPr marL="68580" indent="0">
              <a:buNone/>
            </a:pPr>
            <a:r>
              <a:rPr lang="fr-BE" dirty="0" smtClean="0"/>
              <a:t>Et pour réclamer un autre modèle de société!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462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/>
              <a:t>Conclusion</a:t>
            </a:r>
            <a:endParaRPr lang="fr-BE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 algn="ctr">
              <a:buNone/>
            </a:pPr>
            <a:r>
              <a:rPr lang="fr-BE" sz="3500" b="1" dirty="0" smtClean="0"/>
              <a:t>AGIR</a:t>
            </a:r>
            <a:r>
              <a:rPr lang="fr-BE" sz="3500" b="1" dirty="0"/>
              <a:t> </a:t>
            </a:r>
            <a:r>
              <a:rPr lang="fr-BE" sz="3500" b="1" dirty="0" smtClean="0"/>
              <a:t>! </a:t>
            </a:r>
          </a:p>
          <a:p>
            <a:pPr>
              <a:buFontTx/>
              <a:buChar char="-"/>
            </a:pPr>
            <a:r>
              <a:rPr lang="fr-BE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Individuellement</a:t>
            </a:r>
            <a:r>
              <a:rPr lang="fr-BE" dirty="0" smtClean="0"/>
              <a:t>: changer nos modes de vie</a:t>
            </a:r>
          </a:p>
          <a:p>
            <a:pPr>
              <a:buFontTx/>
              <a:buChar char="-"/>
            </a:pPr>
            <a:r>
              <a:rPr lang="fr-BE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Collectivement</a:t>
            </a:r>
            <a:r>
              <a:rPr lang="fr-BE" dirty="0" smtClean="0"/>
              <a:t>: mettre en place des changements « communautaires », sensibiliser les autres</a:t>
            </a:r>
          </a:p>
          <a:p>
            <a:pPr>
              <a:buFontTx/>
              <a:buChar char="-"/>
            </a:pPr>
            <a:r>
              <a:rPr lang="fr-BE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Politiquement</a:t>
            </a:r>
            <a:r>
              <a:rPr lang="fr-BE" dirty="0" smtClean="0"/>
              <a:t>: interpeller les décideurs politiques</a:t>
            </a:r>
          </a:p>
          <a:p>
            <a:pPr>
              <a:buFontTx/>
              <a:buChar char="-"/>
            </a:pPr>
            <a:r>
              <a:rPr lang="fr-BE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Solidairement</a:t>
            </a:r>
            <a:r>
              <a:rPr lang="fr-BE" dirty="0" smtClean="0"/>
              <a:t>: appuyer les acteurs sociaux et du Sud</a:t>
            </a:r>
          </a:p>
          <a:p>
            <a:pPr>
              <a:buFontTx/>
              <a:buChar char="-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030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BE" dirty="0" smtClean="0">
                <a:solidFill>
                  <a:schemeClr val="bg2">
                    <a:lumMod val="75000"/>
                  </a:schemeClr>
                </a:solidFill>
              </a:rPr>
              <a:t>Merci</a:t>
            </a: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BE" altLang="fr-FR" smtClean="0"/>
          </a:p>
          <a:p>
            <a:pPr algn="ctr" eaLnBrk="1" hangingPunct="1">
              <a:buFontTx/>
              <a:buNone/>
            </a:pPr>
            <a:r>
              <a:rPr lang="fr-BE" altLang="fr-FR" smtClean="0"/>
              <a:t>Nicolas Van Nuffel</a:t>
            </a:r>
          </a:p>
          <a:p>
            <a:pPr algn="ctr" eaLnBrk="1" hangingPunct="1">
              <a:buFontTx/>
              <a:buNone/>
            </a:pPr>
            <a:r>
              <a:rPr lang="fr-BE" altLang="fr-FR" smtClean="0">
                <a:hlinkClick r:id="rId2"/>
              </a:rPr>
              <a:t>nicolas.vannuffel@cncd.be</a:t>
            </a:r>
            <a:endParaRPr lang="fr-BE" altLang="fr-FR" smtClean="0"/>
          </a:p>
          <a:p>
            <a:pPr algn="ctr" eaLnBrk="1" hangingPunct="1">
              <a:buFontTx/>
              <a:buNone/>
            </a:pPr>
            <a:r>
              <a:rPr lang="fr-BE" altLang="fr-FR" smtClean="0">
                <a:hlinkClick r:id="rId3"/>
              </a:rPr>
              <a:t>www.cncd.be</a:t>
            </a:r>
            <a:endParaRPr lang="fr-BE" altLang="fr-FR" smtClean="0"/>
          </a:p>
          <a:p>
            <a:pPr eaLnBrk="1" hangingPunct="1">
              <a:buFontTx/>
              <a:buNone/>
            </a:pPr>
            <a:r>
              <a:rPr lang="fr-BE" altLang="fr-FR" smtClean="0"/>
              <a:t>		CNCD-11.11.11 ou Nicolas Van Nuffel</a:t>
            </a:r>
          </a:p>
          <a:p>
            <a:pPr eaLnBrk="1" hangingPunct="1">
              <a:buFontTx/>
              <a:buNone/>
            </a:pPr>
            <a:r>
              <a:rPr lang="fr-BE" altLang="fr-FR" smtClean="0"/>
              <a:t>		cncd111111      ou NicVanuf</a:t>
            </a:r>
          </a:p>
          <a:p>
            <a:pPr algn="ctr" eaLnBrk="1" hangingPunct="1">
              <a:buFontTx/>
              <a:buNone/>
            </a:pPr>
            <a:endParaRPr lang="fr-BE" altLang="fr-FR" smtClean="0"/>
          </a:p>
          <a:p>
            <a:pPr algn="ctr" eaLnBrk="1" hangingPunct="1">
              <a:buFontTx/>
              <a:buNone/>
            </a:pPr>
            <a:endParaRPr lang="fr-FR" altLang="fr-FR" smtClean="0"/>
          </a:p>
        </p:txBody>
      </p:sp>
      <p:pic>
        <p:nvPicPr>
          <p:cNvPr id="22532" name="Image 3" descr="faceboo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4086225"/>
            <a:ext cx="4508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4568825"/>
            <a:ext cx="46513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nc11-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994" y="575549"/>
            <a:ext cx="2118138" cy="176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0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 dirty="0" smtClean="0"/>
              <a:t>Climat: le dilemme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BE" dirty="0"/>
              <a:t>1.5 milliards de personnes sans électricité (22% population mondiale)</a:t>
            </a:r>
          </a:p>
          <a:p>
            <a:pPr marL="609600" indent="-609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BE" dirty="0"/>
              <a:t>2.5 milliards ont la biomasse traditionnelle comme 1</a:t>
            </a:r>
            <a:r>
              <a:rPr lang="fr-BE" baseline="30000" dirty="0"/>
              <a:t>e</a:t>
            </a:r>
            <a:r>
              <a:rPr lang="fr-BE" dirty="0"/>
              <a:t> source d’énergie</a:t>
            </a:r>
          </a:p>
          <a:p>
            <a:pPr marL="609600" indent="-609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BE" dirty="0"/>
              <a:t>L’énergie est un aspect essentiel dans la lutte contre la pauvreté:</a:t>
            </a:r>
          </a:p>
          <a:p>
            <a:pPr marL="883920" lvl="1" indent="-609600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fr-BE" dirty="0"/>
              <a:t>Soutien à la croissance dans les PED</a:t>
            </a:r>
          </a:p>
          <a:p>
            <a:pPr marL="883920" lvl="1" indent="-609600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fr-BE" dirty="0"/>
              <a:t>Lutte contre les inégalités énergétiques</a:t>
            </a:r>
          </a:p>
          <a:p>
            <a:pPr>
              <a:defRPr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0327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Climat: le dilemme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 2" panose="05020102010507070707" pitchFamily="18" charset="2"/>
              <a:buNone/>
            </a:pPr>
            <a:endParaRPr lang="fr-BE" altLang="fr-FR" smtClean="0"/>
          </a:p>
          <a:p>
            <a:pPr marL="609600" indent="-609600" eaLnBrk="1" hangingPunct="1">
              <a:buFont typeface="Wingdings 2" panose="05020102010507070707" pitchFamily="18" charset="2"/>
              <a:buNone/>
            </a:pPr>
            <a:r>
              <a:rPr lang="fr-BE" altLang="fr-FR" smtClean="0"/>
              <a:t>Mais…</a:t>
            </a:r>
          </a:p>
          <a:p>
            <a:pPr marL="609600" indent="-609600" eaLnBrk="1" hangingPunct="1">
              <a:buFont typeface="Wingdings 2" panose="05020102010507070707" pitchFamily="18" charset="2"/>
              <a:buNone/>
            </a:pPr>
            <a:r>
              <a:rPr lang="fr-BE" altLang="fr-FR" smtClean="0"/>
              <a:t>75% des gaz à effets de serre dus à l’énergie</a:t>
            </a:r>
          </a:p>
          <a:p>
            <a:pPr marL="609600" indent="-609600" eaLnBrk="1" hangingPunct="1">
              <a:buFont typeface="Wingdings 2" panose="05020102010507070707" pitchFamily="18" charset="2"/>
              <a:buNone/>
            </a:pPr>
            <a:r>
              <a:rPr lang="fr-BE" altLang="fr-FR" smtClean="0"/>
              <a:t>dont 60 % aux énergies fossiles:</a:t>
            </a:r>
          </a:p>
          <a:p>
            <a:pPr marL="609600" indent="-609600" eaLnBrk="1" hangingPunct="1"/>
            <a:r>
              <a:rPr lang="fr-BE" altLang="fr-FR" smtClean="0"/>
              <a:t>Pétrole</a:t>
            </a:r>
          </a:p>
          <a:p>
            <a:pPr marL="609600" indent="-609600" eaLnBrk="1" hangingPunct="1"/>
            <a:r>
              <a:rPr lang="fr-BE" altLang="fr-FR" smtClean="0"/>
              <a:t>Gaz naturel</a:t>
            </a:r>
          </a:p>
          <a:p>
            <a:pPr marL="609600" indent="-609600" eaLnBrk="1" hangingPunct="1"/>
            <a:r>
              <a:rPr lang="fr-BE" altLang="fr-FR" smtClean="0"/>
              <a:t>Charbon</a:t>
            </a:r>
          </a:p>
          <a:p>
            <a:pPr marL="609600" indent="-609600" eaLnBrk="1" hangingPunct="1">
              <a:buFont typeface="Wingdings 2" panose="05020102010507070707" pitchFamily="18" charset="2"/>
              <a:buNone/>
            </a:pPr>
            <a:endParaRPr lang="fr-BE" altLang="fr-FR" smtClean="0"/>
          </a:p>
          <a:p>
            <a:pPr marL="1409700" lvl="2" indent="-609600" eaLnBrk="1" hangingPunct="1">
              <a:spcBef>
                <a:spcPct val="0"/>
              </a:spcBef>
              <a:buFontTx/>
              <a:buNone/>
            </a:pPr>
            <a:endParaRPr lang="fr-BE" altLang="fr-FR" sz="3200" smtClean="0"/>
          </a:p>
          <a:p>
            <a:pPr marL="609600" indent="-609600" eaLnBrk="1" hangingPunct="1">
              <a:buFontTx/>
              <a:buNone/>
            </a:pPr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150388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>
                <a:solidFill>
                  <a:schemeClr val="bg2">
                    <a:lumMod val="75000"/>
                  </a:schemeClr>
                </a:solidFill>
              </a:rPr>
              <a:t>Climat: causes</a:t>
            </a: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43" name="Picture 5"/>
          <p:cNvPicPr>
            <a:picLocks noGrp="1" noChangeAspect="1" noChangeArrowheads="1"/>
          </p:cNvPicPr>
          <p:nvPr>
            <p:ph type="ch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773238"/>
            <a:ext cx="3343275" cy="4113212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916113"/>
            <a:ext cx="3509963" cy="4113212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fr-BE" altLang="fr-FR" dirty="0" smtClean="0"/>
              <a:t>La terre se réchauffe:</a:t>
            </a:r>
          </a:p>
          <a:p>
            <a:pPr eaLnBrk="1" hangingPunct="1">
              <a:buFontTx/>
              <a:buChar char="-"/>
            </a:pPr>
            <a:r>
              <a:rPr lang="fr-BE" altLang="fr-FR" dirty="0" smtClean="0"/>
              <a:t>Ce réchauffement est « sans équivoque » selon le GIEC (100% sûr)</a:t>
            </a:r>
          </a:p>
          <a:p>
            <a:pPr eaLnBrk="1" hangingPunct="1">
              <a:buFontTx/>
              <a:buChar char="-"/>
            </a:pPr>
            <a:r>
              <a:rPr lang="fr-BE" altLang="fr-FR" dirty="0" smtClean="0"/>
              <a:t>Réchauffement estimé: + 0,08°C/décennies depuis 1900</a:t>
            </a:r>
          </a:p>
          <a:p>
            <a:pPr eaLnBrk="1" hangingPunct="1">
              <a:buFontTx/>
              <a:buChar char="-"/>
            </a:pPr>
            <a:r>
              <a:rPr lang="fr-BE" altLang="fr-FR" dirty="0" smtClean="0"/>
              <a:t>« Pause » depuis 18 ans: normale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80078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>
                <a:solidFill>
                  <a:schemeClr val="bg2">
                    <a:lumMod val="75000"/>
                  </a:schemeClr>
                </a:solidFill>
              </a:rPr>
              <a:t>Climat: causes</a:t>
            </a: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2038" y="1766888"/>
            <a:ext cx="7613650" cy="48307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BE" altLang="fr-FR" sz="3200" dirty="0" smtClean="0"/>
              <a:t>Le réchauffement est d’origine humaine:</a:t>
            </a:r>
          </a:p>
          <a:p>
            <a:pPr eaLnBrk="1" hangingPunct="1">
              <a:buFontTx/>
              <a:buChar char="-"/>
            </a:pPr>
            <a:r>
              <a:rPr lang="fr-BE" altLang="fr-FR" sz="3200" dirty="0" smtClean="0"/>
              <a:t>Extrêmement probable (&gt; 95%)</a:t>
            </a:r>
          </a:p>
          <a:p>
            <a:pPr eaLnBrk="1" hangingPunct="1">
              <a:buFontTx/>
              <a:buChar char="-"/>
            </a:pPr>
            <a:r>
              <a:rPr lang="fr-BE" altLang="fr-FR" sz="3200" dirty="0" smtClean="0"/>
              <a:t>Causes principales: </a:t>
            </a:r>
          </a:p>
          <a:p>
            <a:pPr lvl="1" eaLnBrk="1" hangingPunct="1">
              <a:buFontTx/>
              <a:buChar char="-"/>
            </a:pPr>
            <a:r>
              <a:rPr lang="fr-BE" altLang="fr-FR" sz="3200" dirty="0" smtClean="0"/>
              <a:t>Emissions fossiles</a:t>
            </a:r>
          </a:p>
          <a:p>
            <a:pPr lvl="1" eaLnBrk="1" hangingPunct="1">
              <a:buFontTx/>
              <a:buChar char="-"/>
            </a:pPr>
            <a:r>
              <a:rPr lang="fr-FR" altLang="fr-FR" sz="3200" dirty="0" smtClean="0"/>
              <a:t>Utilisation des sols (agriculture, déforestation)</a:t>
            </a:r>
          </a:p>
          <a:p>
            <a:pPr lvl="1" eaLnBrk="1" hangingPunct="1">
              <a:buFontTx/>
              <a:buChar char="-"/>
            </a:pPr>
            <a:endParaRPr lang="fr-FR" altLang="fr-FR" sz="3200" dirty="0" smtClean="0"/>
          </a:p>
        </p:txBody>
      </p:sp>
    </p:spTree>
    <p:extLst>
      <p:ext uri="{BB962C8B-B14F-4D97-AF65-F5344CB8AC3E}">
        <p14:creationId xmlns:p14="http://schemas.microsoft.com/office/powerpoint/2010/main" val="277859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>
                <a:solidFill>
                  <a:schemeClr val="bg2">
                    <a:lumMod val="75000"/>
                  </a:schemeClr>
                </a:solidFill>
              </a:rPr>
              <a:t>Climat: causes</a:t>
            </a: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989138"/>
            <a:ext cx="7424738" cy="4103687"/>
          </a:xfrm>
          <a:noFill/>
        </p:spPr>
      </p:pic>
    </p:spTree>
    <p:extLst>
      <p:ext uri="{BB962C8B-B14F-4D97-AF65-F5344CB8AC3E}">
        <p14:creationId xmlns:p14="http://schemas.microsoft.com/office/powerpoint/2010/main" val="30184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>
                <a:solidFill>
                  <a:schemeClr val="bg2">
                    <a:lumMod val="75000"/>
                  </a:schemeClr>
                </a:solidFill>
              </a:rPr>
              <a:t>Climat: causes</a:t>
            </a: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62038" y="1766888"/>
            <a:ext cx="7769225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r-BE" altLang="fr-FR" dirty="0" smtClean="0"/>
              <a:t>Le Nord est responsable du réchauffement: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fr-BE" altLang="fr-FR" dirty="0" smtClean="0"/>
              <a:t>18% de la population mondiale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fr-BE" altLang="fr-FR" dirty="0" smtClean="0"/>
              <a:t>77% des émissions historiques (18e-20e)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fr-BE" altLang="fr-FR" dirty="0" smtClean="0"/>
              <a:t>36% des émissions actuelles (2010)</a:t>
            </a:r>
            <a:endParaRPr lang="fr-FR" altLang="fr-FR" dirty="0" smtClean="0"/>
          </a:p>
        </p:txBody>
      </p:sp>
      <p:pic>
        <p:nvPicPr>
          <p:cNvPr id="3" name="Espace réservé du graphique 2"/>
          <p:cNvPicPr>
            <a:picLocks noGrp="1" noChangeAspect="1"/>
          </p:cNvPicPr>
          <p:nvPr>
            <p:ph type="chart" sz="half" idx="1"/>
          </p:nvPr>
        </p:nvPicPr>
        <p:blipFill>
          <a:blip r:embed="rId2"/>
          <a:stretch>
            <a:fillRect/>
          </a:stretch>
        </p:blipFill>
        <p:spPr>
          <a:xfrm>
            <a:off x="1039423" y="3645024"/>
            <a:ext cx="703776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980728"/>
            <a:ext cx="7848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>
                <a:solidFill>
                  <a:schemeClr val="bg2">
                    <a:lumMod val="75000"/>
                  </a:schemeClr>
                </a:solidFill>
              </a:rPr>
              <a:t>Climat: conséquences</a:t>
            </a: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BE" altLang="fr-FR" smtClean="0"/>
              <a:t>Selon le GIEC, les conséquences d’un réchauffement de plus de 2°C seraient déjà très graves</a:t>
            </a:r>
          </a:p>
          <a:p>
            <a:pPr eaLnBrk="1" hangingPunct="1"/>
            <a:r>
              <a:rPr lang="fr-BE" altLang="fr-FR" smtClean="0"/>
              <a:t>Au-delà de 4°C, les scientifiques ne répondent plus de rien…</a:t>
            </a:r>
          </a:p>
          <a:p>
            <a:pPr eaLnBrk="1" hangingPunct="1"/>
            <a:r>
              <a:rPr lang="fr-BE" altLang="fr-FR" smtClean="0"/>
              <a:t>Les conséquences se font d’abord (et déjà) sentir au Sud</a:t>
            </a: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18786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525</TotalTime>
  <Words>730</Words>
  <Application>Microsoft Office PowerPoint</Application>
  <PresentationFormat>Affichage à l'écran (4:3)</PresentationFormat>
  <Paragraphs>159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6" baseType="lpstr">
      <vt:lpstr>Calibri</vt:lpstr>
      <vt:lpstr>Century Gothic</vt:lpstr>
      <vt:lpstr>Times New Roman</vt:lpstr>
      <vt:lpstr>Verdana</vt:lpstr>
      <vt:lpstr>Wingdings 2</vt:lpstr>
      <vt:lpstr>Wingdings 3</vt:lpstr>
      <vt:lpstr>Austin</vt:lpstr>
      <vt:lpstr>Réchauffement climatique</vt:lpstr>
      <vt:lpstr>Préambule</vt:lpstr>
      <vt:lpstr>Climat: le dilemme</vt:lpstr>
      <vt:lpstr>Climat: le dilemme</vt:lpstr>
      <vt:lpstr>Climat: causes</vt:lpstr>
      <vt:lpstr>Climat: causes</vt:lpstr>
      <vt:lpstr>Climat: causes</vt:lpstr>
      <vt:lpstr>Climat: causes</vt:lpstr>
      <vt:lpstr>Climat: conséquences</vt:lpstr>
      <vt:lpstr>Climat: conséquences</vt:lpstr>
      <vt:lpstr>Climat: conséquences</vt:lpstr>
      <vt:lpstr>Climat: conséquences</vt:lpstr>
      <vt:lpstr>Climat: conséquences</vt:lpstr>
      <vt:lpstr>Présentation PowerPoint</vt:lpstr>
      <vt:lpstr>Climat: conséquences</vt:lpstr>
      <vt:lpstr>Présentation PowerPoint</vt:lpstr>
      <vt:lpstr>Climat: bilan</vt:lpstr>
      <vt:lpstr>Climat: historique</vt:lpstr>
      <vt:lpstr>Climat: historique</vt:lpstr>
      <vt:lpstr>Climat: Kyoto</vt:lpstr>
      <vt:lpstr>Climat: historique</vt:lpstr>
      <vt:lpstr>Climat: enjeux négocations</vt:lpstr>
      <vt:lpstr>Climat: enjeux négociations</vt:lpstr>
      <vt:lpstr>Climat: enjeux négociations</vt:lpstr>
      <vt:lpstr>Climat: enjeux négociations</vt:lpstr>
      <vt:lpstr>Chemin vers Paris</vt:lpstr>
      <vt:lpstr>Pourquoi aller à Paris?</vt:lpstr>
      <vt:lpstr>Conclusion</vt:lpstr>
      <vt:lpstr>Merci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développement durable</dc:title>
  <dc:creator>NicolasV</dc:creator>
  <cp:lastModifiedBy>Jean Paul Chaballe</cp:lastModifiedBy>
  <cp:revision>43</cp:revision>
  <cp:lastPrinted>2014-11-14T08:50:49Z</cp:lastPrinted>
  <dcterms:created xsi:type="dcterms:W3CDTF">2011-12-07T15:07:31Z</dcterms:created>
  <dcterms:modified xsi:type="dcterms:W3CDTF">2015-09-11T09:05:15Z</dcterms:modified>
</cp:coreProperties>
</file>