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96" r:id="rId2"/>
    <p:sldId id="297" r:id="rId3"/>
    <p:sldId id="298" r:id="rId4"/>
    <p:sldId id="326" r:id="rId5"/>
    <p:sldId id="290" r:id="rId6"/>
    <p:sldId id="257" r:id="rId7"/>
    <p:sldId id="270" r:id="rId8"/>
    <p:sldId id="278" r:id="rId9"/>
    <p:sldId id="279" r:id="rId10"/>
    <p:sldId id="280" r:id="rId11"/>
    <p:sldId id="281" r:id="rId12"/>
    <p:sldId id="282" r:id="rId13"/>
    <p:sldId id="288" r:id="rId14"/>
    <p:sldId id="285" r:id="rId15"/>
    <p:sldId id="287" r:id="rId16"/>
    <p:sldId id="289" r:id="rId17"/>
    <p:sldId id="286" r:id="rId18"/>
    <p:sldId id="300" r:id="rId19"/>
    <p:sldId id="324" r:id="rId20"/>
    <p:sldId id="323" r:id="rId21"/>
    <p:sldId id="301" r:id="rId22"/>
    <p:sldId id="305" r:id="rId23"/>
    <p:sldId id="259" r:id="rId24"/>
    <p:sldId id="304" r:id="rId25"/>
    <p:sldId id="302" r:id="rId26"/>
    <p:sldId id="328" r:id="rId27"/>
    <p:sldId id="327" r:id="rId28"/>
    <p:sldId id="307" r:id="rId29"/>
    <p:sldId id="325" r:id="rId30"/>
    <p:sldId id="303" r:id="rId31"/>
    <p:sldId id="294" r:id="rId32"/>
    <p:sldId id="306" r:id="rId33"/>
    <p:sldId id="329" r:id="rId34"/>
    <p:sldId id="331" r:id="rId35"/>
    <p:sldId id="330" r:id="rId36"/>
    <p:sldId id="313" r:id="rId37"/>
    <p:sldId id="271" r:id="rId38"/>
    <p:sldId id="315" r:id="rId39"/>
    <p:sldId id="316" r:id="rId40"/>
    <p:sldId id="317" r:id="rId41"/>
    <p:sldId id="318" r:id="rId42"/>
    <p:sldId id="320" r:id="rId43"/>
    <p:sldId id="321" r:id="rId44"/>
    <p:sldId id="322" r:id="rId45"/>
    <p:sldId id="312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23176-BD72-46CC-8F95-CE33D08688ED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ABD74-ABB8-44A5-991C-9423E34B66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31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 smtClean="0"/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5D85C3E-3989-41EF-877A-83BC46F2E168}" type="slidenum">
              <a:rPr lang="fr-BE" altLang="fr-FR"/>
              <a:pPr>
                <a:spcBef>
                  <a:spcPct val="0"/>
                </a:spcBef>
              </a:pPr>
              <a:t>4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96278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3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95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418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16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269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7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012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93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534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60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062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488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43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94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4030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51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69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7043F5D-D480-44ED-94E9-45B4B92CB505}" type="datetimeFigureOut">
              <a:rPr lang="fr-BE" smtClean="0"/>
              <a:t>09-10-15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B2A224E-A0C4-4A1C-94D0-E2CDB1D3B55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333473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027" y="4082603"/>
            <a:ext cx="2698236" cy="269113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2" y="685800"/>
            <a:ext cx="9374188" cy="2831123"/>
          </a:xfrm>
        </p:spPr>
        <p:txBody>
          <a:bodyPr>
            <a:noAutofit/>
          </a:bodyPr>
          <a:lstStyle/>
          <a:p>
            <a:pPr algn="ctr"/>
            <a:endParaRPr lang="fr-BE" sz="2400" b="1" dirty="0"/>
          </a:p>
          <a:p>
            <a:pPr marL="0" indent="0" algn="ctr">
              <a:buNone/>
            </a:pPr>
            <a:r>
              <a:rPr lang="fr-BE" sz="2400" b="1" dirty="0" smtClean="0"/>
              <a:t>Célébrons en </a:t>
            </a:r>
            <a:r>
              <a:rPr lang="fr-BE" sz="2400" b="1" dirty="0"/>
              <a:t>solidarité </a:t>
            </a:r>
            <a:r>
              <a:rPr lang="fr-BE" sz="2400" b="1" dirty="0" smtClean="0"/>
              <a:t> </a:t>
            </a:r>
            <a:r>
              <a:rPr lang="fr-BE" sz="2400" b="1" dirty="0" smtClean="0"/>
              <a:t>avec </a:t>
            </a:r>
            <a:r>
              <a:rPr lang="fr-BE" sz="2400" b="1" dirty="0"/>
              <a:t>la mobilisation citoyenne pour la justice climatique à l’occasion de la COP21 à Paris </a:t>
            </a:r>
          </a:p>
          <a:p>
            <a:pPr marL="0" indent="0" algn="ctr">
              <a:buNone/>
            </a:pPr>
            <a:r>
              <a:rPr lang="fr-BE" sz="2400" b="1" dirty="0" smtClean="0"/>
              <a:t>et </a:t>
            </a:r>
            <a:endParaRPr lang="fr-BE" sz="2400" b="1" dirty="0"/>
          </a:p>
          <a:p>
            <a:pPr marL="0" indent="0" algn="ctr">
              <a:buNone/>
            </a:pPr>
            <a:r>
              <a:rPr lang="fr-BE" sz="2400" b="1" dirty="0" smtClean="0"/>
              <a:t>en union avec </a:t>
            </a:r>
            <a:r>
              <a:rPr lang="fr-BE" sz="2400" b="1" dirty="0"/>
              <a:t>l’encyclique </a:t>
            </a:r>
            <a:r>
              <a:rPr lang="fr-BE" sz="2400" b="1" dirty="0" err="1"/>
              <a:t>Laudato</a:t>
            </a:r>
            <a:r>
              <a:rPr lang="fr-BE" sz="2400" b="1" dirty="0"/>
              <a:t> si’ du pape François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14" y="3885184"/>
            <a:ext cx="1594721" cy="273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801" y="0"/>
            <a:ext cx="96795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06575" y="626111"/>
            <a:ext cx="8578850" cy="1371502"/>
          </a:xfrm>
        </p:spPr>
        <p:txBody>
          <a:bodyPr rtlCol="0"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fr-BE" sz="26400" b="1" dirty="0" smtClean="0">
                <a:solidFill>
                  <a:schemeClr val="accent6">
                    <a:lumMod val="50000"/>
                  </a:schemeClr>
                </a:solidFill>
              </a:rPr>
              <a:t>La terre est malade !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fr-BE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endParaRPr lang="fr-BE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endParaRPr lang="fr-BE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endParaRPr lang="fr-BE" sz="6000" b="1" i="1" dirty="0">
              <a:solidFill>
                <a:srgbClr val="FFFF00"/>
              </a:solidFill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fr-FR" altLang="fr-FR" sz="17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					</a:t>
            </a:r>
            <a:endParaRPr lang="fr-BE" sz="17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59825" y="6308726"/>
            <a:ext cx="173297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altLang="fr-FR" sz="1700" b="1" dirty="0">
                <a:solidFill>
                  <a:srgbClr val="94C600">
                    <a:lumMod val="40000"/>
                    <a:lumOff val="60000"/>
                  </a:srgbClr>
                </a:solidFill>
                <a:latin typeface="Calibri"/>
              </a:rPr>
              <a:t> Ici à Madagascar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9706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66725" y="2168672"/>
            <a:ext cx="9144000" cy="155575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fr-BE" sz="5200" b="1" dirty="0" smtClean="0">
                <a:solidFill>
                  <a:srgbClr val="FFFF00"/>
                </a:solidFill>
              </a:rPr>
              <a:t>« </a:t>
            </a:r>
            <a:r>
              <a:rPr lang="fr-BE" sz="5200" b="1" i="1" dirty="0" smtClean="0">
                <a:solidFill>
                  <a:srgbClr val="FFFF00"/>
                </a:solidFill>
              </a:rPr>
              <a:t>Elle gémit </a:t>
            </a:r>
            <a:r>
              <a:rPr lang="fr-BE" sz="5200" b="1" i="1" dirty="0">
                <a:solidFill>
                  <a:srgbClr val="FFFF00"/>
                </a:solidFill>
              </a:rPr>
              <a:t>en travail </a:t>
            </a:r>
            <a:r>
              <a:rPr lang="fr-BE" sz="5200" b="1" i="1" dirty="0" smtClean="0">
                <a:solidFill>
                  <a:srgbClr val="FFFF00"/>
                </a:solidFill>
              </a:rPr>
              <a:t>d’enfantement »</a:t>
            </a:r>
          </a:p>
          <a:p>
            <a:pPr marL="0" indent="0" algn="r">
              <a:lnSpc>
                <a:spcPct val="120000"/>
              </a:lnSpc>
              <a:buNone/>
              <a:defRPr/>
            </a:pPr>
            <a:r>
              <a:rPr lang="fr-BE" sz="3800" b="1" i="1" dirty="0" smtClean="0">
                <a:solidFill>
                  <a:srgbClr val="FFFF00"/>
                </a:solidFill>
              </a:rPr>
              <a:t>(</a:t>
            </a:r>
            <a:r>
              <a:rPr lang="fr-BE" sz="3800" b="1" i="1" dirty="0" err="1">
                <a:solidFill>
                  <a:srgbClr val="FFFF00"/>
                </a:solidFill>
              </a:rPr>
              <a:t>Rm</a:t>
            </a:r>
            <a:r>
              <a:rPr lang="fr-BE" sz="3800" b="1" i="1" dirty="0">
                <a:solidFill>
                  <a:srgbClr val="FFFF00"/>
                </a:solidFill>
              </a:rPr>
              <a:t> 8, 22</a:t>
            </a:r>
            <a:r>
              <a:rPr lang="fr-BE" sz="3800" b="1" i="1" dirty="0" smtClean="0">
                <a:solidFill>
                  <a:srgbClr val="FFFF00"/>
                </a:solidFill>
              </a:rPr>
              <a:t>)</a:t>
            </a:r>
            <a:r>
              <a:rPr lang="fr-BE" sz="3800" b="1" dirty="0" smtClean="0">
                <a:solidFill>
                  <a:srgbClr val="FFFF00"/>
                </a:solidFill>
              </a:rPr>
              <a:t> </a:t>
            </a:r>
            <a:r>
              <a:rPr lang="fr-BE" sz="2400" b="1" dirty="0">
                <a:solidFill>
                  <a:srgbClr val="FFFF00"/>
                </a:solidFill>
              </a:rPr>
              <a:t>	</a:t>
            </a:r>
          </a:p>
          <a:p>
            <a:pPr marL="0" indent="0" algn="r">
              <a:lnSpc>
                <a:spcPct val="120000"/>
              </a:lnSpc>
              <a:buNone/>
              <a:defRPr/>
            </a:pPr>
            <a:r>
              <a:rPr lang="fr-BE" sz="2400" b="1" dirty="0">
                <a:solidFill>
                  <a:srgbClr val="FFFF00"/>
                </a:solidFill>
              </a:rPr>
              <a:t>					</a:t>
            </a:r>
          </a:p>
          <a:p>
            <a:pPr marL="0" indent="0">
              <a:buNone/>
              <a:defRPr/>
            </a:pPr>
            <a:endParaRPr lang="fr-BE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fr-BE" altLang="fr-FR" dirty="0" smtClean="0"/>
          </a:p>
        </p:txBody>
      </p:sp>
      <p:sp>
        <p:nvSpPr>
          <p:cNvPr id="2" name="Rectangle 1"/>
          <p:cNvSpPr/>
          <p:nvPr/>
        </p:nvSpPr>
        <p:spPr>
          <a:xfrm>
            <a:off x="8759825" y="6308726"/>
            <a:ext cx="173297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altLang="fr-FR" sz="1700" b="1" dirty="0">
                <a:solidFill>
                  <a:srgbClr val="94C600">
                    <a:lumMod val="40000"/>
                    <a:lumOff val="60000"/>
                  </a:srgbClr>
                </a:solidFill>
                <a:latin typeface="Calibri"/>
              </a:rPr>
              <a:t> Ici à Madagascar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14855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6074" y="1346836"/>
            <a:ext cx="6775401" cy="508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74826" y="327222"/>
            <a:ext cx="889317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BE" sz="3600" b="1" i="1" dirty="0">
                <a:solidFill>
                  <a:srgbClr val="FFFF00"/>
                </a:solidFill>
                <a:latin typeface="Calibri"/>
              </a:rPr>
              <a:t>« Rien de ce monde ne nous est indifférent »</a:t>
            </a:r>
            <a:endParaRPr lang="fr-BE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5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9468" y="499535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fr-BE" b="1" i="1" cap="none" dirty="0" smtClean="0">
                <a:solidFill>
                  <a:srgbClr val="FFFF00"/>
                </a:solidFill>
                <a:latin typeface="+mn-lt"/>
              </a:rPr>
              <a:t>François ne fait pas que dénoncer,</a:t>
            </a:r>
            <a:br>
              <a:rPr lang="fr-BE" b="1" i="1" cap="none" dirty="0" smtClean="0">
                <a:solidFill>
                  <a:srgbClr val="FFFF00"/>
                </a:solidFill>
                <a:latin typeface="+mn-lt"/>
              </a:rPr>
            </a:br>
            <a:r>
              <a:rPr lang="fr-BE" b="1" i="1" cap="none" dirty="0" smtClean="0">
                <a:solidFill>
                  <a:srgbClr val="FFFF00"/>
                </a:solidFill>
                <a:latin typeface="+mn-lt"/>
              </a:rPr>
              <a:t> il appelle chacun d’entre nous au changement…</a:t>
            </a:r>
            <a:endParaRPr lang="fr-BE" b="1" i="1" cap="none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9127" y="2011681"/>
            <a:ext cx="6462874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4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Espace réservé du contenu 1"/>
          <p:cNvSpPr>
            <a:spLocks noGrp="1"/>
          </p:cNvSpPr>
          <p:nvPr>
            <p:ph idx="1"/>
          </p:nvPr>
        </p:nvSpPr>
        <p:spPr>
          <a:xfrm>
            <a:off x="1992313" y="260351"/>
            <a:ext cx="8229600" cy="288131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fr-BE" altLang="fr-FR" sz="3600" b="1" dirty="0" smtClean="0">
                <a:solidFill>
                  <a:srgbClr val="FFFF00"/>
                </a:solidFill>
              </a:rPr>
              <a:t>changement </a:t>
            </a:r>
            <a:r>
              <a:rPr lang="fr-BE" altLang="fr-FR" sz="3600" b="1" dirty="0">
                <a:solidFill>
                  <a:srgbClr val="FFFF00"/>
                </a:solidFill>
              </a:rPr>
              <a:t>de style de </a:t>
            </a:r>
            <a:r>
              <a:rPr lang="fr-BE" altLang="fr-FR" sz="3600" b="1" dirty="0" smtClean="0">
                <a:solidFill>
                  <a:srgbClr val="FFFF00"/>
                </a:solidFill>
              </a:rPr>
              <a:t>vie</a:t>
            </a:r>
            <a:endParaRPr lang="fr-BE" altLang="fr-F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69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3068638"/>
            <a:ext cx="77724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1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BF"/>
              </a:clrFrom>
              <a:clrTo>
                <a:srgbClr val="FFFFB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42" r="26018"/>
          <a:stretch>
            <a:fillRect/>
          </a:stretch>
        </p:blipFill>
        <p:spPr bwMode="auto">
          <a:xfrm>
            <a:off x="6231988" y="1660731"/>
            <a:ext cx="4536881" cy="485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Espace réservé du contenu 3"/>
          <p:cNvSpPr>
            <a:spLocks noGrp="1"/>
          </p:cNvSpPr>
          <p:nvPr>
            <p:ph idx="1"/>
          </p:nvPr>
        </p:nvSpPr>
        <p:spPr>
          <a:xfrm>
            <a:off x="675248" y="1108346"/>
            <a:ext cx="9882603" cy="2592117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fr-BE" altLang="fr-FR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altLang="fr-FR" sz="3600" b="1" dirty="0">
                <a:solidFill>
                  <a:srgbClr val="FFFF00"/>
                </a:solidFill>
              </a:rPr>
              <a:t>changement de </a:t>
            </a:r>
            <a:r>
              <a:rPr lang="fr-BE" altLang="fr-FR" sz="3600" b="1" dirty="0" smtClean="0">
                <a:solidFill>
                  <a:srgbClr val="FFFF00"/>
                </a:solidFill>
              </a:rPr>
              <a:t>modèles </a:t>
            </a:r>
            <a:r>
              <a:rPr lang="fr-BE" altLang="fr-FR" sz="3600" b="1" dirty="0" smtClean="0">
                <a:solidFill>
                  <a:srgbClr val="FFFF00"/>
                </a:solidFill>
              </a:rPr>
              <a:t>économique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fr-BE" altLang="fr-FR" sz="3600" b="1" dirty="0" smtClean="0">
                <a:solidFill>
                  <a:srgbClr val="FFFF00"/>
                </a:solidFill>
              </a:rPr>
              <a:t>et politique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fr-BE" altLang="fr-FR" sz="3600" b="1" dirty="0">
              <a:solidFill>
                <a:srgbClr val="FFFF00"/>
              </a:solidFill>
            </a:endParaRPr>
          </a:p>
        </p:txBody>
      </p:sp>
      <p:sp>
        <p:nvSpPr>
          <p:cNvPr id="30724" name="Rectangle 6"/>
          <p:cNvSpPr>
            <a:spLocks noGrp="1" noChangeArrowheads="1"/>
          </p:cNvSpPr>
          <p:nvPr/>
        </p:nvSpPr>
        <p:spPr bwMode="auto">
          <a:xfrm>
            <a:off x="1703388" y="3700463"/>
            <a:ext cx="61849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730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639763" indent="-2730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12395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325563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178276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23996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269716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15436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76000"/>
              <a:buFontTx/>
              <a:buNone/>
            </a:pPr>
            <a:endParaRPr lang="fr-FR" altLang="fr-FR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0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ce réservé du contenu 2"/>
          <p:cNvSpPr>
            <a:spLocks noGrp="1"/>
          </p:cNvSpPr>
          <p:nvPr>
            <p:ph idx="1"/>
          </p:nvPr>
        </p:nvSpPr>
        <p:spPr>
          <a:xfrm>
            <a:off x="554971" y="345055"/>
            <a:ext cx="10952402" cy="2304256"/>
          </a:xfrm>
          <a:extLst/>
        </p:spPr>
        <p:txBody>
          <a:bodyPr>
            <a:noAutofit/>
          </a:bodyPr>
          <a:lstStyle/>
          <a:p>
            <a:pPr marL="0" lvl="7" indent="0">
              <a:lnSpc>
                <a:spcPct val="120000"/>
              </a:lnSpc>
              <a:buNone/>
              <a:defRPr/>
            </a:pPr>
            <a:r>
              <a:rPr lang="fr-BE" altLang="fr-FR" sz="3200" b="1" dirty="0" smtClean="0">
                <a:solidFill>
                  <a:srgbClr val="FFFF00"/>
                </a:solidFill>
              </a:rPr>
              <a:t>« La </a:t>
            </a:r>
            <a:r>
              <a:rPr lang="fr-BE" altLang="fr-FR" sz="3200" b="1" dirty="0">
                <a:solidFill>
                  <a:srgbClr val="FFFF00"/>
                </a:solidFill>
              </a:rPr>
              <a:t>soumission de la politique à la technologie et aux finances se révèle dans l'échec des Sommets mondiaux sur l'environnement</a:t>
            </a:r>
            <a:r>
              <a:rPr lang="fr-BE" altLang="fr-FR" sz="3200" b="1" dirty="0" smtClean="0">
                <a:solidFill>
                  <a:srgbClr val="FFFF00"/>
                </a:solidFill>
              </a:rPr>
              <a:t>. »</a:t>
            </a:r>
            <a:endParaRPr lang="fr-BE" altLang="fr-FR" sz="3200" b="1" dirty="0">
              <a:solidFill>
                <a:srgbClr val="FFFF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43" y="2472788"/>
            <a:ext cx="5657557" cy="437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7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2831" y="3356710"/>
            <a:ext cx="5369169" cy="357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Espace réservé du contenu 2"/>
          <p:cNvSpPr>
            <a:spLocks noGrp="1"/>
          </p:cNvSpPr>
          <p:nvPr>
            <p:ph idx="1"/>
          </p:nvPr>
        </p:nvSpPr>
        <p:spPr>
          <a:xfrm>
            <a:off x="540902" y="355783"/>
            <a:ext cx="11472907" cy="2879786"/>
          </a:xfrm>
          <a:extLst/>
        </p:spPr>
        <p:txBody>
          <a:bodyPr>
            <a:normAutofit fontScale="62500" lnSpcReduction="20000"/>
          </a:bodyPr>
          <a:lstStyle/>
          <a:p>
            <a:pPr marL="0" lvl="7" indent="0">
              <a:lnSpc>
                <a:spcPct val="120000"/>
              </a:lnSpc>
              <a:buNone/>
              <a:defRPr/>
            </a:pPr>
            <a:r>
              <a:rPr lang="fr-BE" altLang="fr-FR" sz="7300" b="1" dirty="0" smtClean="0">
                <a:solidFill>
                  <a:srgbClr val="FFFF00"/>
                </a:solidFill>
              </a:rPr>
              <a:t>Tout est </a:t>
            </a:r>
            <a:r>
              <a:rPr lang="fr-BE" altLang="fr-FR" sz="7300" b="1" dirty="0">
                <a:solidFill>
                  <a:srgbClr val="FFFF00"/>
                </a:solidFill>
              </a:rPr>
              <a:t>lié ! </a:t>
            </a:r>
            <a:endParaRPr lang="fr-BE" altLang="fr-FR" sz="7300" b="1" dirty="0" smtClean="0">
              <a:solidFill>
                <a:srgbClr val="FFFF00"/>
              </a:solidFill>
            </a:endParaRPr>
          </a:p>
          <a:p>
            <a:pPr marL="0" lvl="7" indent="0">
              <a:lnSpc>
                <a:spcPct val="120000"/>
              </a:lnSpc>
              <a:buNone/>
              <a:defRPr/>
            </a:pPr>
            <a:r>
              <a:rPr lang="fr-BE" altLang="fr-FR" sz="2400" b="1" dirty="0" smtClean="0">
                <a:solidFill>
                  <a:srgbClr val="002060"/>
                </a:solidFill>
              </a:rPr>
              <a:t> </a:t>
            </a:r>
            <a:r>
              <a:rPr lang="fr-BE" altLang="fr-FR" sz="4400" b="1" dirty="0">
                <a:solidFill>
                  <a:srgbClr val="002060"/>
                </a:solidFill>
              </a:rPr>
              <a:t>Toute approche écologique doit incorporer </a:t>
            </a:r>
            <a:endParaRPr lang="fr-BE" altLang="fr-FR" sz="4400" b="1" dirty="0" smtClean="0">
              <a:solidFill>
                <a:srgbClr val="002060"/>
              </a:solidFill>
            </a:endParaRPr>
          </a:p>
          <a:p>
            <a:pPr marL="0" lvl="7" indent="0">
              <a:lnSpc>
                <a:spcPct val="120000"/>
              </a:lnSpc>
              <a:buNone/>
              <a:defRPr/>
            </a:pPr>
            <a:r>
              <a:rPr lang="fr-BE" altLang="fr-FR" sz="4400" b="1" dirty="0" smtClean="0">
                <a:solidFill>
                  <a:srgbClr val="002060"/>
                </a:solidFill>
              </a:rPr>
              <a:t>une </a:t>
            </a:r>
            <a:r>
              <a:rPr lang="fr-BE" altLang="fr-FR" sz="5800" b="1" dirty="0">
                <a:solidFill>
                  <a:srgbClr val="FFFF00"/>
                </a:solidFill>
              </a:rPr>
              <a:t>perspective sociale </a:t>
            </a:r>
            <a:r>
              <a:rPr lang="fr-BE" altLang="fr-FR" sz="4400" b="1" dirty="0">
                <a:solidFill>
                  <a:srgbClr val="002060"/>
                </a:solidFill>
              </a:rPr>
              <a:t>qui prenne en compte </a:t>
            </a:r>
            <a:endParaRPr lang="fr-BE" altLang="fr-FR" sz="4400" b="1" dirty="0" smtClean="0">
              <a:solidFill>
                <a:srgbClr val="002060"/>
              </a:solidFill>
            </a:endParaRPr>
          </a:p>
          <a:p>
            <a:pPr marL="0" lvl="7" indent="0">
              <a:lnSpc>
                <a:spcPct val="120000"/>
              </a:lnSpc>
              <a:buNone/>
              <a:defRPr/>
            </a:pPr>
            <a:r>
              <a:rPr lang="fr-BE" altLang="fr-FR" sz="5800" b="1" dirty="0" smtClean="0">
                <a:solidFill>
                  <a:srgbClr val="FFFF00"/>
                </a:solidFill>
              </a:rPr>
              <a:t>les </a:t>
            </a:r>
            <a:r>
              <a:rPr lang="fr-BE" altLang="fr-FR" sz="5800" b="1" dirty="0">
                <a:solidFill>
                  <a:srgbClr val="FFFF00"/>
                </a:solidFill>
              </a:rPr>
              <a:t>droits fondamentaux des plus </a:t>
            </a:r>
            <a:r>
              <a:rPr lang="fr-BE" altLang="fr-FR" sz="5800" b="1" dirty="0" smtClean="0">
                <a:solidFill>
                  <a:srgbClr val="FFFF00"/>
                </a:solidFill>
              </a:rPr>
              <a:t>défavorisés</a:t>
            </a:r>
            <a:endParaRPr lang="fr-BE" altLang="fr-FR" sz="5800" b="1" dirty="0">
              <a:solidFill>
                <a:srgbClr val="FFFF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77438"/>
            <a:ext cx="6175717" cy="3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ZoneTexte 3"/>
          <p:cNvSpPr txBox="1">
            <a:spLocks noChangeArrowheads="1"/>
          </p:cNvSpPr>
          <p:nvPr/>
        </p:nvSpPr>
        <p:spPr bwMode="auto">
          <a:xfrm>
            <a:off x="2111376" y="188914"/>
            <a:ext cx="7921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3200" b="1" i="1" dirty="0">
                <a:solidFill>
                  <a:srgbClr val="FFFF00"/>
                </a:solidFill>
              </a:rPr>
              <a:t>Offrons-nous un moment de prière silencieuse</a:t>
            </a:r>
          </a:p>
        </p:txBody>
      </p:sp>
    </p:spTree>
    <p:extLst>
      <p:ext uri="{BB962C8B-B14F-4D97-AF65-F5344CB8AC3E}">
        <p14:creationId xmlns:p14="http://schemas.microsoft.com/office/powerpoint/2010/main" val="36964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7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6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èche droite 4"/>
          <p:cNvSpPr/>
          <p:nvPr/>
        </p:nvSpPr>
        <p:spPr>
          <a:xfrm>
            <a:off x="526990" y="1109970"/>
            <a:ext cx="1260498" cy="901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437881" y="463639"/>
            <a:ext cx="2699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 smtClean="0">
                <a:solidFill>
                  <a:srgbClr val="0070C0"/>
                </a:solidFill>
              </a:rPr>
              <a:t>D’un côté</a:t>
            </a:r>
            <a:endParaRPr lang="fr-BE" sz="3600" b="1" dirty="0">
              <a:solidFill>
                <a:srgbClr val="0070C0"/>
              </a:solidFill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095" y="-87321"/>
            <a:ext cx="4883188" cy="6945321"/>
          </a:xfrm>
        </p:spPr>
      </p:pic>
    </p:spTree>
    <p:extLst>
      <p:ext uri="{BB962C8B-B14F-4D97-AF65-F5344CB8AC3E}">
        <p14:creationId xmlns:p14="http://schemas.microsoft.com/office/powerpoint/2010/main" val="6763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8640" y="703385"/>
            <a:ext cx="1101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i="1" dirty="0" smtClean="0">
                <a:solidFill>
                  <a:srgbClr val="FFFF00"/>
                </a:solidFill>
              </a:rPr>
              <a:t>POSONS DES GESTES SYMBOLIQUES</a:t>
            </a:r>
            <a:endParaRPr lang="fr-BE" sz="2800" b="1" i="1" dirty="0">
              <a:solidFill>
                <a:srgbClr val="FFFF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567" y="1538504"/>
            <a:ext cx="9156073" cy="50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719"/>
            <a:ext cx="12192000" cy="703728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7242" y="243243"/>
            <a:ext cx="8229600" cy="5760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fr-FR" sz="2400" b="1" i="1" dirty="0" smtClean="0">
                <a:solidFill>
                  <a:srgbClr val="FFFF00"/>
                </a:solidFill>
              </a:rPr>
              <a:t>Au </a:t>
            </a:r>
            <a:r>
              <a:rPr lang="fr-FR" sz="2400" b="1" i="1" dirty="0">
                <a:solidFill>
                  <a:srgbClr val="FFFF00"/>
                </a:solidFill>
              </a:rPr>
              <a:t>commencement </a:t>
            </a:r>
            <a:r>
              <a:rPr lang="fr-FR" sz="2400" b="1" i="1" dirty="0" smtClean="0">
                <a:solidFill>
                  <a:srgbClr val="FFFF00"/>
                </a:solidFill>
              </a:rPr>
              <a:t>était  </a:t>
            </a:r>
            <a:r>
              <a:rPr lang="fr-FR" sz="4000" b="1" i="1" dirty="0">
                <a:solidFill>
                  <a:srgbClr val="FFFF00"/>
                </a:solidFill>
              </a:rPr>
              <a:t>l’eau</a:t>
            </a:r>
            <a:r>
              <a:rPr lang="fr-FR" sz="2400" b="1" i="1" dirty="0">
                <a:solidFill>
                  <a:srgbClr val="FFFF00"/>
                </a:solidFill>
              </a:rPr>
              <a:t>. </a:t>
            </a:r>
            <a:endParaRPr lang="fr-BE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0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57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3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altLang="fr-FR" dirty="0" smtClean="0"/>
              <a:t/>
            </a:r>
            <a:br>
              <a:rPr lang="fr-BE" altLang="fr-FR" dirty="0" smtClean="0"/>
            </a:b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319" y="1"/>
            <a:ext cx="12883753" cy="6858000"/>
          </a:xfrm>
        </p:spPr>
      </p:pic>
    </p:spTree>
    <p:extLst>
      <p:ext uri="{BB962C8B-B14F-4D97-AF65-F5344CB8AC3E}">
        <p14:creationId xmlns:p14="http://schemas.microsoft.com/office/powerpoint/2010/main" val="369700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220390"/>
            <a:ext cx="12750084" cy="8078390"/>
          </a:xfrm>
        </p:spPr>
      </p:pic>
    </p:spTree>
    <p:extLst>
      <p:ext uri="{BB962C8B-B14F-4D97-AF65-F5344CB8AC3E}">
        <p14:creationId xmlns:p14="http://schemas.microsoft.com/office/powerpoint/2010/main" val="35068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535"/>
            <a:ext cx="12192000" cy="701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015" y="-112560"/>
            <a:ext cx="12520245" cy="6984610"/>
          </a:xfrm>
        </p:spPr>
      </p:pic>
    </p:spTree>
    <p:extLst>
      <p:ext uri="{BB962C8B-B14F-4D97-AF65-F5344CB8AC3E}">
        <p14:creationId xmlns:p14="http://schemas.microsoft.com/office/powerpoint/2010/main" val="22949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155851" y="326491"/>
            <a:ext cx="5880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FFFF00"/>
                </a:solidFill>
              </a:rPr>
              <a:t>Dieu dit « qu’il y ait un firmament   </a:t>
            </a:r>
          </a:p>
          <a:p>
            <a:pPr algn="r"/>
            <a:r>
              <a:rPr lang="fr-BE" sz="2800" b="1" dirty="0" smtClean="0">
                <a:solidFill>
                  <a:srgbClr val="FFFF00"/>
                </a:solidFill>
              </a:rPr>
              <a:t>   </a:t>
            </a:r>
            <a:r>
              <a:rPr lang="fr-BE" b="1" dirty="0" smtClean="0">
                <a:solidFill>
                  <a:srgbClr val="FFFF00"/>
                </a:solidFill>
              </a:rPr>
              <a:t>(</a:t>
            </a:r>
            <a:r>
              <a:rPr lang="fr-BE" b="1" dirty="0" err="1" smtClean="0">
                <a:solidFill>
                  <a:srgbClr val="FFFF00"/>
                </a:solidFill>
              </a:rPr>
              <a:t>Gen</a:t>
            </a:r>
            <a:r>
              <a:rPr lang="fr-BE" b="1" dirty="0" smtClean="0">
                <a:solidFill>
                  <a:srgbClr val="FFFF00"/>
                </a:solidFill>
              </a:rPr>
              <a:t> 1, 6)</a:t>
            </a:r>
            <a:endParaRPr lang="fr-B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7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03522" y="703385"/>
            <a:ext cx="7911148" cy="50455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2400" b="1" i="1" dirty="0">
                <a:solidFill>
                  <a:srgbClr val="FFFF00"/>
                </a:solidFill>
              </a:rPr>
              <a:t>Prière</a:t>
            </a:r>
            <a:r>
              <a:rPr lang="fr-BE" sz="2400" dirty="0"/>
              <a:t> </a:t>
            </a:r>
          </a:p>
          <a:p>
            <a:pPr marL="0" indent="0">
              <a:buNone/>
            </a:pPr>
            <a:r>
              <a:rPr lang="fr-BE" sz="2400" b="1" dirty="0">
                <a:solidFill>
                  <a:schemeClr val="tx1"/>
                </a:solidFill>
              </a:rPr>
              <a:t>Il nous est bon de prier ensemble l’Esprit promis par Jésus pour qu’il nous </a:t>
            </a:r>
            <a:r>
              <a:rPr lang="fr-BE" sz="2400" b="1" dirty="0" smtClean="0">
                <a:solidFill>
                  <a:schemeClr val="tx1"/>
                </a:solidFill>
              </a:rPr>
              <a:t>donne d’être</a:t>
            </a:r>
            <a:r>
              <a:rPr lang="fr-BE" sz="2400" b="1" dirty="0">
                <a:solidFill>
                  <a:schemeClr val="tx1"/>
                </a:solidFill>
              </a:rPr>
              <a:t>, à son image, sources jaillissantes de tendresse et d’amour. </a:t>
            </a:r>
          </a:p>
          <a:p>
            <a:pPr marL="0" indent="0">
              <a:buNone/>
            </a:pPr>
            <a:r>
              <a:rPr lang="fr-BE" sz="2400" b="1" i="1" dirty="0">
                <a:solidFill>
                  <a:schemeClr val="tx1">
                    <a:lumMod val="75000"/>
                  </a:schemeClr>
                </a:solidFill>
              </a:rPr>
              <a:t>Lecteur</a:t>
            </a:r>
            <a:r>
              <a:rPr lang="fr-BE" sz="24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BE" sz="2400" b="1" dirty="0">
                <a:solidFill>
                  <a:schemeClr val="tx1"/>
                </a:solidFill>
              </a:rPr>
              <a:t>: Comme cette eau jaillie de la terre fait refleurir toute végétation : </a:t>
            </a:r>
          </a:p>
          <a:p>
            <a:pPr marL="0" indent="0">
              <a:buNone/>
            </a:pPr>
            <a:r>
              <a:rPr lang="fr-BE" sz="2400" b="1" i="1" dirty="0">
                <a:solidFill>
                  <a:schemeClr val="tx1">
                    <a:lumMod val="75000"/>
                  </a:schemeClr>
                </a:solidFill>
              </a:rPr>
              <a:t>Ensemble</a:t>
            </a:r>
            <a:r>
              <a:rPr lang="fr-BE" sz="2400" b="1" dirty="0">
                <a:solidFill>
                  <a:schemeClr val="tx1"/>
                </a:solidFill>
              </a:rPr>
              <a:t> : Donne-nous, Seigneur, de laisser germer en nos </a:t>
            </a:r>
            <a:r>
              <a:rPr lang="fr-BE" sz="2400" b="1" dirty="0" smtClean="0">
                <a:solidFill>
                  <a:schemeClr val="tx1"/>
                </a:solidFill>
              </a:rPr>
              <a:t>cœurs </a:t>
            </a:r>
            <a:r>
              <a:rPr lang="fr-BE" sz="2400" b="1" dirty="0">
                <a:solidFill>
                  <a:schemeClr val="tx1"/>
                </a:solidFill>
              </a:rPr>
              <a:t>ton rêve de vie pour tous .</a:t>
            </a:r>
            <a:r>
              <a:rPr lang="fr-BE" sz="2400" b="1" dirty="0" smtClean="0">
                <a:solidFill>
                  <a:schemeClr val="tx1"/>
                </a:solidFill>
              </a:rPr>
              <a:t> </a:t>
            </a:r>
            <a:endParaRPr lang="fr-BE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BE" sz="2400" b="1" i="1" dirty="0">
                <a:solidFill>
                  <a:schemeClr val="tx1">
                    <a:lumMod val="75000"/>
                  </a:schemeClr>
                </a:solidFill>
              </a:rPr>
              <a:t>Lecteur</a:t>
            </a:r>
            <a:r>
              <a:rPr lang="fr-BE" sz="2400" b="1" dirty="0">
                <a:solidFill>
                  <a:schemeClr val="tx1"/>
                </a:solidFill>
              </a:rPr>
              <a:t> : Comme cette eau coule en abondance pour féconder le </a:t>
            </a:r>
            <a:r>
              <a:rPr lang="fr-BE" sz="2400" b="1" dirty="0" smtClean="0">
                <a:solidFill>
                  <a:schemeClr val="tx1"/>
                </a:solidFill>
              </a:rPr>
              <a:t>sol</a:t>
            </a:r>
            <a:r>
              <a:rPr lang="fr-BE" sz="24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fr-BE" sz="2400" b="1" i="1" dirty="0">
                <a:solidFill>
                  <a:schemeClr val="tx1">
                    <a:lumMod val="75000"/>
                  </a:schemeClr>
                </a:solidFill>
              </a:rPr>
              <a:t>Ensemble</a:t>
            </a:r>
            <a:r>
              <a:rPr lang="fr-BE" sz="2400" b="1" dirty="0">
                <a:solidFill>
                  <a:schemeClr val="tx1"/>
                </a:solidFill>
              </a:rPr>
              <a:t> : Fais grandir en nous, Seigneur, le désir d’être vraiment au service de la fraternité humaine qui nous est confiée </a:t>
            </a:r>
          </a:p>
        </p:txBody>
      </p:sp>
    </p:spTree>
    <p:extLst>
      <p:ext uri="{BB962C8B-B14F-4D97-AF65-F5344CB8AC3E}">
        <p14:creationId xmlns:p14="http://schemas.microsoft.com/office/powerpoint/2010/main" val="21094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723" y="745588"/>
            <a:ext cx="94253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i="1" dirty="0">
                <a:solidFill>
                  <a:schemeClr val="tx1">
                    <a:lumMod val="75000"/>
                  </a:schemeClr>
                </a:solidFill>
              </a:rPr>
              <a:t>Lecteur</a:t>
            </a:r>
            <a:r>
              <a:rPr lang="fr-BE" sz="2400" b="1" dirty="0"/>
              <a:t> : Comme cette eau peut calmer notre soif, </a:t>
            </a:r>
            <a:endParaRPr lang="fr-BE" sz="2400" b="1" dirty="0" smtClean="0"/>
          </a:p>
          <a:p>
            <a:endParaRPr lang="fr-BE" sz="2400" b="1" dirty="0"/>
          </a:p>
          <a:p>
            <a:r>
              <a:rPr lang="fr-BE" sz="2400" b="1" dirty="0">
                <a:solidFill>
                  <a:schemeClr val="tx1">
                    <a:lumMod val="75000"/>
                  </a:schemeClr>
                </a:solidFill>
              </a:rPr>
              <a:t>Ensemble</a:t>
            </a:r>
            <a:r>
              <a:rPr lang="fr-BE" sz="2400" b="1" dirty="0"/>
              <a:t> : Fais, de nos communautés, des oasis de paix, de justice et d’amour. </a:t>
            </a:r>
            <a:endParaRPr lang="fr-BE" sz="2400" b="1" dirty="0" smtClean="0"/>
          </a:p>
          <a:p>
            <a:endParaRPr lang="fr-BE" sz="2400" b="1" dirty="0"/>
          </a:p>
          <a:p>
            <a:r>
              <a:rPr lang="fr-BE" sz="2400" b="1" i="1" dirty="0">
                <a:solidFill>
                  <a:schemeClr val="tx1">
                    <a:lumMod val="75000"/>
                  </a:schemeClr>
                </a:solidFill>
              </a:rPr>
              <a:t>Lecteur </a:t>
            </a:r>
            <a:r>
              <a:rPr lang="fr-BE" sz="2400" b="1" dirty="0"/>
              <a:t>: Si nous adhérons à cette prière, qui reformule de ce qui a été demandé et promis au baptême, approchons-nous maintenant de l’eau pour nous y plonger symboliquement de la manière qui nous conviendra le mieux tout en chantant : </a:t>
            </a:r>
          </a:p>
        </p:txBody>
      </p:sp>
    </p:spTree>
    <p:extLst>
      <p:ext uri="{BB962C8B-B14F-4D97-AF65-F5344CB8AC3E}">
        <p14:creationId xmlns:p14="http://schemas.microsoft.com/office/powerpoint/2010/main" val="15826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5" r="2352" b="8924"/>
          <a:stretch/>
        </p:blipFill>
        <p:spPr>
          <a:xfrm>
            <a:off x="1209821" y="0"/>
            <a:ext cx="9761838" cy="6858000"/>
          </a:xfrm>
        </p:spPr>
      </p:pic>
    </p:spTree>
    <p:extLst>
      <p:ext uri="{BB962C8B-B14F-4D97-AF65-F5344CB8AC3E}">
        <p14:creationId xmlns:p14="http://schemas.microsoft.com/office/powerpoint/2010/main" val="83497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49627" y="6350"/>
            <a:ext cx="5990492" cy="144145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fr-BE" sz="2400" b="1" dirty="0" smtClean="0">
                <a:solidFill>
                  <a:schemeClr val="accent6">
                    <a:lumMod val="50000"/>
                  </a:schemeClr>
                </a:solidFill>
              </a:rPr>
              <a:t>Voici </a:t>
            </a:r>
            <a:r>
              <a:rPr lang="fr-BE" sz="2400" b="1" dirty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fr-BE" sz="4000" b="1" dirty="0">
                <a:solidFill>
                  <a:schemeClr val="accent6">
                    <a:lumMod val="50000"/>
                  </a:schemeClr>
                </a:solidFill>
              </a:rPr>
              <a:t>terre</a:t>
            </a:r>
            <a:r>
              <a:rPr lang="fr-BE" sz="2400" b="1" dirty="0">
                <a:solidFill>
                  <a:schemeClr val="accent6">
                    <a:lumMod val="50000"/>
                  </a:schemeClr>
                </a:solidFill>
              </a:rPr>
              <a:t> ! </a:t>
            </a:r>
            <a:endParaRPr lang="fr-BE" b="1" i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41988" name="ZoneTexte 3"/>
          <p:cNvSpPr txBox="1">
            <a:spLocks noChangeArrowheads="1"/>
          </p:cNvSpPr>
          <p:nvPr/>
        </p:nvSpPr>
        <p:spPr bwMode="auto">
          <a:xfrm>
            <a:off x="9191625" y="6453189"/>
            <a:ext cx="1296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800" b="1">
                <a:solidFill>
                  <a:srgbClr val="423200"/>
                </a:solidFill>
              </a:rPr>
              <a:t>Sud Kivu</a:t>
            </a:r>
          </a:p>
        </p:txBody>
      </p:sp>
    </p:spTree>
    <p:extLst>
      <p:ext uri="{BB962C8B-B14F-4D97-AF65-F5344CB8AC3E}">
        <p14:creationId xmlns:p14="http://schemas.microsoft.com/office/powerpoint/2010/main" val="8281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2050"/>
            <a:ext cx="12338891" cy="7998247"/>
          </a:xfrm>
        </p:spPr>
      </p:pic>
    </p:spTree>
    <p:extLst>
      <p:ext uri="{BB962C8B-B14F-4D97-AF65-F5344CB8AC3E}">
        <p14:creationId xmlns:p14="http://schemas.microsoft.com/office/powerpoint/2010/main" val="32337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2246" y="5350933"/>
            <a:ext cx="8534400" cy="1507067"/>
          </a:xfrm>
        </p:spPr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6060" y="-727773"/>
            <a:ext cx="12505384" cy="8042973"/>
          </a:xfrm>
        </p:spPr>
      </p:pic>
    </p:spTree>
    <p:extLst>
      <p:ext uri="{BB962C8B-B14F-4D97-AF65-F5344CB8AC3E}">
        <p14:creationId xmlns:p14="http://schemas.microsoft.com/office/powerpoint/2010/main" val="24908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5502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47447" y="647114"/>
            <a:ext cx="92424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i="1" dirty="0" smtClean="0">
                <a:solidFill>
                  <a:srgbClr val="FFFF00"/>
                </a:solidFill>
              </a:rPr>
              <a:t>Dieu dit: « Que la terre se couvre de verdure »</a:t>
            </a:r>
          </a:p>
          <a:p>
            <a:pPr algn="r"/>
            <a:r>
              <a:rPr lang="fr-BE" sz="2000" b="1" i="1" dirty="0" err="1" smtClean="0">
                <a:solidFill>
                  <a:srgbClr val="FFFF00"/>
                </a:solidFill>
              </a:rPr>
              <a:t>Gen</a:t>
            </a:r>
            <a:r>
              <a:rPr lang="fr-BE" sz="2000" b="1" i="1" dirty="0" smtClean="0">
                <a:solidFill>
                  <a:srgbClr val="FFFF00"/>
                </a:solidFill>
              </a:rPr>
              <a:t> 1,11</a:t>
            </a:r>
            <a:endParaRPr lang="fr-BE" sz="2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4"/>
          <a:stretch/>
        </p:blipFill>
        <p:spPr>
          <a:xfrm>
            <a:off x="-140677" y="0"/>
            <a:ext cx="12332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" b="15146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9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4254" y="708338"/>
            <a:ext cx="746974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Prière </a:t>
            </a:r>
            <a:endParaRPr lang="fr-BE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3200" dirty="0">
                <a:solidFill>
                  <a:srgbClr val="000000"/>
                </a:solidFill>
                <a:latin typeface="Calibri" panose="020F0502020204030204" pitchFamily="34" charset="0"/>
              </a:rPr>
              <a:t>Seigneur, tu as osé nous confier la terre, tu nous as donné le « jardin » pour le garder et le travailler, c’est-à-dire veiller sur lui avec amour et le cultiver pour qu’il produise du fruit et de la nourriture en abondance. </a:t>
            </a:r>
          </a:p>
          <a:p>
            <a:r>
              <a:rPr lang="fr-BE" sz="3200" dirty="0">
                <a:solidFill>
                  <a:srgbClr val="000000"/>
                </a:solidFill>
                <a:latin typeface="Calibri" panose="020F0502020204030204" pitchFamily="34" charset="0"/>
              </a:rPr>
              <a:t>Merci, Seigneur, pour ta confiance, merci de croire que nous sommes capables de respecter et de faire germer notre terre pour le bonheur de tous. 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17283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86868"/>
            <a:ext cx="12192000" cy="7944868"/>
          </a:xfrm>
        </p:spPr>
      </p:pic>
      <p:sp>
        <p:nvSpPr>
          <p:cNvPr id="3" name="ZoneTexte 2"/>
          <p:cNvSpPr txBox="1"/>
          <p:nvPr/>
        </p:nvSpPr>
        <p:spPr>
          <a:xfrm>
            <a:off x="3783813" y="5378217"/>
            <a:ext cx="758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i="1" dirty="0" smtClean="0">
                <a:solidFill>
                  <a:srgbClr val="FFFF00"/>
                </a:solidFill>
              </a:rPr>
              <a:t>ENSEMBLE NOUS AIMONS DIRE…</a:t>
            </a:r>
            <a:endParaRPr lang="fr-BE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9099" y="631065"/>
            <a:ext cx="123637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Notre Père </a:t>
            </a:r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Notre Père qui es aux cieux, </a:t>
            </a:r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Notre Père, toi qui es aussi Mère, Énergie cosmique,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Vie qui parcourt notre planète,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Amour présent au coeur de notre humanité. </a:t>
            </a:r>
          </a:p>
          <a:p>
            <a:r>
              <a:rPr lang="fr-B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Que ton nom soit sanctifié, </a:t>
            </a:r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Puissions-nous respecter notre planète, les arbres, les forêts,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La mer, les rivières, l’air et tous les êtres vivants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Qui forment la biodiversité de ce monde magnifique. </a:t>
            </a:r>
          </a:p>
          <a:p>
            <a:r>
              <a:rPr lang="fr-B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Que ton Règne vienne, </a:t>
            </a:r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Que ta volonté soit faite sur la terre comme au ciel, </a:t>
            </a:r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Que notre famille humaine puisse inventer des chemins de justice et de solidarité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Où tous seront respectés, sans guerre, ni armes, ni violence, </a:t>
            </a:r>
            <a:r>
              <a:rPr lang="fr-BE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Et où tous les humains pourront collaborer et s’aimer en vérité. </a:t>
            </a:r>
          </a:p>
          <a:p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8945" y="780064"/>
            <a:ext cx="1009703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Donne-nous </a:t>
            </a:r>
            <a:r>
              <a:rPr lang="fr-B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aujourd’hui notre pain de ce jour. </a:t>
            </a:r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Sur cette terre capable de nourrir notre humanité,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Que chacun trouve la nourriture pour sa famille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L’éducation pour ses enfants, le toit et le vêtement, les soins de santé,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Que personne n’accapare les richesses communes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Que le partage du pain inauguré par Jésus devienne réalité de tous les jours. </a:t>
            </a:r>
          </a:p>
          <a:p>
            <a:r>
              <a:rPr lang="fr-B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Remets-nous nos dettes comme nous-mêmes avons remis à nos débiteurs </a:t>
            </a:r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Nous avons chargé nos frères et nos soeurs de doctrine et de morale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Nous ne leur avons pas dit que : « C’est pour que nous soyons libres que le Christ nous a libérés </a:t>
            </a:r>
            <a:r>
              <a:rPr lang="fr-BE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Nous avons parlé au nom de Dieu en prétendant détenir un pouvoir supérieur.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Nous n’avons pas partagé les peines et les souffrances de nos proches. </a:t>
            </a:r>
          </a:p>
          <a:p>
            <a:endParaRPr lang="fr-B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9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233738" y="403226"/>
            <a:ext cx="7451725" cy="129698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fr-FR" sz="30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Mobilisation </a:t>
            </a:r>
            <a:r>
              <a:rPr lang="en-US" altLang="fr-FR" sz="3000" b="1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citoyenne</a:t>
            </a:r>
            <a:r>
              <a:rPr lang="en-US" altLang="fr-FR" sz="30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br>
              <a:rPr lang="en-US" altLang="fr-FR" sz="3000" b="1" i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US" altLang="fr-FR" sz="30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pour la justice </a:t>
            </a:r>
            <a:r>
              <a:rPr lang="en-US" altLang="fr-FR" sz="3000" b="1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climatique</a:t>
            </a:r>
            <a:r>
              <a:rPr lang="en-US" altLang="fr-FR" sz="30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br>
              <a:rPr lang="en-US" altLang="fr-FR" sz="3000" b="1" i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US" altLang="fr-FR" sz="30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à l’</a:t>
            </a:r>
            <a:r>
              <a:rPr lang="en-GB" altLang="fr-FR" sz="30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occasion de la COP21 à Paris </a:t>
            </a:r>
            <a:endParaRPr lang="en-US" altLang="fr-FR" sz="3000" b="1" i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47107" name="Picture 2" descr="C:\Users\martinelli.CIDSE\Desktop\c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789" y="3860800"/>
            <a:ext cx="242728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itle 1"/>
          <p:cNvSpPr txBox="1">
            <a:spLocks/>
          </p:cNvSpPr>
          <p:nvPr/>
        </p:nvSpPr>
        <p:spPr bwMode="auto">
          <a:xfrm>
            <a:off x="8112125" y="2708275"/>
            <a:ext cx="21605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1800" b="1"/>
              <a:t>Avec les organisations de la société civile</a:t>
            </a:r>
            <a:endParaRPr lang="en-US" altLang="fr-FR" sz="1800"/>
          </a:p>
        </p:txBody>
      </p:sp>
      <p:sp>
        <p:nvSpPr>
          <p:cNvPr id="47109" name="Title 1"/>
          <p:cNvSpPr txBox="1">
            <a:spLocks/>
          </p:cNvSpPr>
          <p:nvPr/>
        </p:nvSpPr>
        <p:spPr bwMode="auto">
          <a:xfrm>
            <a:off x="5016500" y="2708275"/>
            <a:ext cx="21590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1800" b="1" dirty="0"/>
              <a:t>Avec les organisations chrétiennes</a:t>
            </a:r>
            <a:endParaRPr lang="en-US" altLang="fr-FR" sz="1800" b="1" dirty="0"/>
          </a:p>
        </p:txBody>
      </p:sp>
      <p:pic>
        <p:nvPicPr>
          <p:cNvPr id="47110" name="Picture 3" descr="C:\Users\martinelli.CIDSE\Desktop\sanda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476" y="3789363"/>
            <a:ext cx="2016125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itle 1"/>
          <p:cNvSpPr txBox="1">
            <a:spLocks/>
          </p:cNvSpPr>
          <p:nvPr/>
        </p:nvSpPr>
        <p:spPr bwMode="auto">
          <a:xfrm>
            <a:off x="1774825" y="2708275"/>
            <a:ext cx="27368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1800" b="1"/>
              <a:t>Un engagement vers un style </a:t>
            </a:r>
            <a:r>
              <a:rPr lang="fr-FR" altLang="fr-FR" sz="1800" b="1"/>
              <a:t>de vie durable</a:t>
            </a:r>
            <a:endParaRPr lang="en-US" altLang="fr-FR" sz="1800" b="1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143250" y="1773238"/>
            <a:ext cx="2160588" cy="792162"/>
          </a:xfrm>
          <a:prstGeom prst="straightConnector1">
            <a:avLst/>
          </a:prstGeom>
          <a:ln w="38100">
            <a:solidFill>
              <a:schemeClr val="accent1">
                <a:lumMod val="75000"/>
                <a:alpha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311900" y="1700214"/>
            <a:ext cx="7938" cy="865187"/>
          </a:xfrm>
          <a:prstGeom prst="straightConnector1">
            <a:avLst/>
          </a:prstGeom>
          <a:ln w="38100">
            <a:solidFill>
              <a:srgbClr val="00206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535864" y="1773238"/>
            <a:ext cx="1368425" cy="792162"/>
          </a:xfrm>
          <a:prstGeom prst="straightConnector1">
            <a:avLst/>
          </a:prstGeom>
          <a:ln w="38100">
            <a:solidFill>
              <a:srgbClr val="00206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5" name="Picture 14" descr="CIDSE_LOGO_COLO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0" y="3357564"/>
            <a:ext cx="21780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98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1318" y="1746598"/>
            <a:ext cx="114106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Ne nous soumets pas à la tentation</a:t>
            </a:r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Nous n’avons pas cherché le silence intérieur, Mais nous avons fait, comme les m’as-tu-vu, une louange tapageuse et bavarde au lieu de chercher la Présence dans le silence, la Voix intérieure, la Source qui me dit d’aimer. </a:t>
            </a:r>
          </a:p>
          <a:p>
            <a:r>
              <a:rPr lang="fr-BE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Mais délivre-nous du Mal</a:t>
            </a:r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qu’ensemble nous luttions pour que reculent la maladie, les violences, les exclusions.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Que le chant des anges de Noël devienne réalité :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« Paix sur la terre aux hommes que Dieu chérit ».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Amen </a:t>
            </a:r>
          </a:p>
          <a:p>
            <a:pPr algn="just"/>
            <a:r>
              <a:rPr lang="fr-BE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										</a:t>
            </a:r>
            <a:r>
              <a:rPr lang="fr-BE" sz="20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Pierre </a:t>
            </a:r>
            <a:r>
              <a:rPr lang="fr-BE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Gillet </a:t>
            </a:r>
            <a:endParaRPr lang="fr-BE" sz="2000" i="1" dirty="0"/>
          </a:p>
        </p:txBody>
      </p:sp>
    </p:spTree>
    <p:extLst>
      <p:ext uri="{BB962C8B-B14F-4D97-AF65-F5344CB8AC3E}">
        <p14:creationId xmlns:p14="http://schemas.microsoft.com/office/powerpoint/2010/main" val="419319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u contenu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4549877"/>
          </a:xfrm>
        </p:spPr>
        <p:txBody>
          <a:bodyPr>
            <a:normAutofit lnSpcReduction="10000"/>
          </a:bodyPr>
          <a:lstStyle/>
          <a:p>
            <a:endParaRPr lang="fr-BE" altLang="fr-FR" dirty="0" smtClean="0"/>
          </a:p>
          <a:p>
            <a:endParaRPr lang="fr-BE" altLang="fr-FR" dirty="0"/>
          </a:p>
          <a:p>
            <a:endParaRPr lang="fr-BE" altLang="fr-FR" dirty="0" smtClean="0"/>
          </a:p>
          <a:p>
            <a:r>
              <a:rPr lang="fr-BE" altLang="fr-FR" sz="2800" b="1" dirty="0" smtClean="0">
                <a:solidFill>
                  <a:srgbClr val="FFFF00"/>
                </a:solidFill>
              </a:rPr>
              <a:t>AGIR ! </a:t>
            </a:r>
          </a:p>
          <a:p>
            <a:r>
              <a:rPr lang="fr-BE" altLang="fr-FR" sz="2400" b="1" dirty="0" smtClean="0"/>
              <a:t>Individuellement : changer nos modes de vie</a:t>
            </a:r>
          </a:p>
          <a:p>
            <a:r>
              <a:rPr lang="fr-BE" altLang="fr-FR" sz="2400" b="1" dirty="0" smtClean="0"/>
              <a:t>Collectivement : mettre en place des changements « communautaires », sensibiliser les autres</a:t>
            </a:r>
          </a:p>
          <a:p>
            <a:r>
              <a:rPr lang="fr-BE" altLang="fr-FR" sz="2400" b="1" dirty="0" smtClean="0"/>
              <a:t>Politiquement : interpeller les décideurs politiques</a:t>
            </a:r>
          </a:p>
          <a:p>
            <a:r>
              <a:rPr lang="fr-BE" altLang="fr-FR" sz="2400" b="1" dirty="0" smtClean="0"/>
              <a:t>Solidairement: soutenir les acteurs sociaux, ici et au Sud</a:t>
            </a:r>
          </a:p>
          <a:p>
            <a:endParaRPr lang="fr-BE" altLang="fr-FR" dirty="0" smtClean="0"/>
          </a:p>
        </p:txBody>
      </p:sp>
      <p:sp>
        <p:nvSpPr>
          <p:cNvPr id="44035" name="ZoneTexte 3"/>
          <p:cNvSpPr txBox="1">
            <a:spLocks noChangeArrowheads="1"/>
          </p:cNvSpPr>
          <p:nvPr/>
        </p:nvSpPr>
        <p:spPr bwMode="auto">
          <a:xfrm>
            <a:off x="2135189" y="333375"/>
            <a:ext cx="7921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4000" b="1" i="1" dirty="0">
                <a:solidFill>
                  <a:schemeClr val="accent1">
                    <a:lumMod val="75000"/>
                  </a:schemeClr>
                </a:solidFill>
              </a:rPr>
              <a:t>Et nous? Et moi ? Que faire ?....</a:t>
            </a:r>
          </a:p>
        </p:txBody>
      </p:sp>
    </p:spTree>
    <p:extLst>
      <p:ext uri="{BB962C8B-B14F-4D97-AF65-F5344CB8AC3E}">
        <p14:creationId xmlns:p14="http://schemas.microsoft.com/office/powerpoint/2010/main" val="5980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600" y="2965450"/>
            <a:ext cx="5715000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1" y="115888"/>
            <a:ext cx="5292725" cy="3600450"/>
          </a:xfrm>
        </p:spPr>
      </p:pic>
    </p:spTree>
    <p:extLst>
      <p:ext uri="{BB962C8B-B14F-4D97-AF65-F5344CB8AC3E}">
        <p14:creationId xmlns:p14="http://schemas.microsoft.com/office/powerpoint/2010/main" val="142606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5" y="188913"/>
            <a:ext cx="4986338" cy="3384550"/>
          </a:xfrm>
        </p:spPr>
      </p:pic>
      <p:pic>
        <p:nvPicPr>
          <p:cNvPr id="50179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589" y="2924175"/>
            <a:ext cx="54070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5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090" y="843558"/>
            <a:ext cx="1093416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800" b="1" i="1" dirty="0">
                <a:solidFill>
                  <a:srgbClr val="FFFF00"/>
                </a:solidFill>
                <a:latin typeface="Calibri" panose="020F0502020204030204" pitchFamily="34" charset="0"/>
              </a:rPr>
              <a:t>Avec le pape François, prions pour notre terre </a:t>
            </a:r>
            <a:endParaRPr lang="fr-BE" sz="2800" b="1" i="1" dirty="0" smtClean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« Dieu Tout-Puissant qui es présent dans tout l’univers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et dans la plus petite de tes créatures,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Toi qui entoures de ta tendresse tout ce qui existe,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répands sur nous la force de ton amour pour que nous protégions la vie et la beauté</a:t>
            </a:r>
            <a:r>
              <a:rPr lang="fr-BE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fr-BE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Inonde-nous de paix, pour que nous vivions comme frères et soeurs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sans causer de dommages à personne. </a:t>
            </a:r>
            <a:endParaRPr lang="fr-BE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Ô Dieu des pauvres, aide-nous à secourir les abandonnés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et les oubliés de cette terre qui valent tant à tes yeux. </a:t>
            </a:r>
          </a:p>
        </p:txBody>
      </p:sp>
    </p:spTree>
    <p:extLst>
      <p:ext uri="{BB962C8B-B14F-4D97-AF65-F5344CB8AC3E}">
        <p14:creationId xmlns:p14="http://schemas.microsoft.com/office/powerpoint/2010/main" val="40268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554" y="702291"/>
            <a:ext cx="1073943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Guéris nos vies, pour que nous soyons des protecteurs du monde et non des prédateurs,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pour que nous semions la beauté et non la pollution ni la destruction. </a:t>
            </a:r>
            <a:endParaRPr lang="fr-BE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Touche les cœurs de ceux qui cherchent seulement des profits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aux dépens de la terre et des pauvres. </a:t>
            </a:r>
          </a:p>
          <a:p>
            <a:r>
              <a:rPr lang="fr-BE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Apprends-nous </a:t>
            </a:r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à découvrir la valeur de chaque chose,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à contempler, émerveillés, à reconnaître que nous sommes profondément unis à toutes les créatures sur notre chemin vers ta lumière infinie. </a:t>
            </a:r>
            <a:endParaRPr lang="fr-BE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fr-B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Merci parce que tu es avec nous tous les jours.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Soutiens-nous, nous t’en prions, </a:t>
            </a:r>
          </a:p>
          <a:p>
            <a:r>
              <a:rPr lang="fr-BE" sz="2400" dirty="0">
                <a:solidFill>
                  <a:srgbClr val="000000"/>
                </a:solidFill>
                <a:latin typeface="Calibri" panose="020F0502020204030204" pitchFamily="34" charset="0"/>
              </a:rPr>
              <a:t>dans notre lutte pour la justice, l’amour et la paix. »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699" y="4905374"/>
            <a:ext cx="1795081" cy="17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esobservateurs.ch/wp-content/uploads/2015/09/pape-francoi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3938" y="2929289"/>
            <a:ext cx="4518853" cy="30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895021" y="12668558"/>
            <a:ext cx="1349631" cy="149598"/>
          </a:xfrm>
        </p:spPr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88101" y="441183"/>
            <a:ext cx="8534400" cy="3615267"/>
          </a:xfrm>
        </p:spPr>
        <p:txBody>
          <a:bodyPr/>
          <a:lstStyle/>
          <a:p>
            <a:pPr marL="0" indent="0" algn="ctr">
              <a:buNone/>
            </a:pPr>
            <a:r>
              <a:rPr lang="fr-BE" sz="2400" b="1" i="1" dirty="0">
                <a:solidFill>
                  <a:schemeClr val="accent1">
                    <a:lumMod val="50000"/>
                  </a:schemeClr>
                </a:solidFill>
              </a:rPr>
              <a:t>Comme un écho du cantique des créatures de François d’Assise, le pape François , en juin 2015, a écrit une encyclique consacrée à  « la sauvegarde de la maison commune », </a:t>
            </a:r>
            <a:r>
              <a:rPr lang="fr-BE" sz="2400" b="1" i="1" dirty="0" smtClean="0">
                <a:solidFill>
                  <a:schemeClr val="accent1">
                    <a:lumMod val="50000"/>
                  </a:schemeClr>
                </a:solidFill>
              </a:rPr>
              <a:t>intitulée           </a:t>
            </a:r>
          </a:p>
          <a:p>
            <a:endParaRPr lang="fr-BE" dirty="0"/>
          </a:p>
        </p:txBody>
      </p:sp>
      <p:pic>
        <p:nvPicPr>
          <p:cNvPr id="1028" name="Picture 4" descr="http://wordpress.cef.fr/jeunescathos/files/2009/10/4706346aab3bfb1cef05ac2a1b268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18" y="2733119"/>
            <a:ext cx="2124279" cy="319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3"/>
          <p:cNvSpPr/>
          <p:nvPr/>
        </p:nvSpPr>
        <p:spPr>
          <a:xfrm>
            <a:off x="552529" y="1490655"/>
            <a:ext cx="1457253" cy="471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331303" y="636277"/>
            <a:ext cx="314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 dirty="0" smtClean="0">
                <a:solidFill>
                  <a:srgbClr val="0070C0"/>
                </a:solidFill>
              </a:rPr>
              <a:t>De l’autre</a:t>
            </a:r>
            <a:endParaRPr lang="fr-BE" sz="36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5812" y="3465370"/>
            <a:ext cx="42881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800" b="1" i="1" dirty="0">
                <a:solidFill>
                  <a:srgbClr val="052F61">
                    <a:lumMod val="50000"/>
                  </a:srgbClr>
                </a:solidFill>
              </a:rPr>
              <a:t> </a:t>
            </a:r>
            <a:r>
              <a:rPr lang="fr-BE" sz="4400" b="1" i="1" dirty="0">
                <a:solidFill>
                  <a:srgbClr val="052F61">
                    <a:lumMod val="50000"/>
                  </a:srgbClr>
                </a:solidFill>
              </a:rPr>
              <a:t>« </a:t>
            </a:r>
            <a:r>
              <a:rPr lang="fr-BE" sz="4400" b="1" i="1" dirty="0" err="1">
                <a:solidFill>
                  <a:srgbClr val="052F61">
                    <a:lumMod val="50000"/>
                  </a:srgbClr>
                </a:solidFill>
              </a:rPr>
              <a:t>Laudato</a:t>
            </a:r>
            <a:r>
              <a:rPr lang="fr-BE" sz="4400" b="1" i="1" dirty="0">
                <a:solidFill>
                  <a:srgbClr val="052F61">
                    <a:lumMod val="50000"/>
                  </a:srgbClr>
                </a:solidFill>
              </a:rPr>
              <a:t> si »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8303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836263" y="446739"/>
            <a:ext cx="5354426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Loué sois-tu mon Seigneur,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avec toutes tes créatures,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et surtout Messire frère Soleil,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lui, le jour dont tu nous éclaires,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beau, rayonnant d'une grande splendeur,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et de toi, ô Très-Haut, portant l'image</a:t>
            </a:r>
            <a:r>
              <a:rPr lang="fr-BE" altLang="fr-FR" sz="2400" dirty="0" smtClean="0">
                <a:solidFill>
                  <a:srgbClr val="000000"/>
                </a:solidFill>
              </a:rPr>
              <a:t>.</a:t>
            </a:r>
            <a:r>
              <a:rPr lang="fr-BE" altLang="fr-FR" sz="2400" dirty="0">
                <a:solidFill>
                  <a:srgbClr val="000000"/>
                </a:solidFill>
              </a:rPr>
              <a:t> 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 Loué sois-tu, mon Seigneur,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 pour sœur la Lune et les étoiles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 que tu as formées dans le ciel,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 claires, précieuses et belles</a:t>
            </a:r>
            <a:r>
              <a:rPr lang="fr-BE" altLang="fr-FR" sz="2400" dirty="0" smtClean="0">
                <a:solidFill>
                  <a:srgbClr val="000000"/>
                </a:solidFill>
              </a:rPr>
              <a:t>.</a:t>
            </a:r>
            <a:endParaRPr lang="fr-BE" altLang="fr-FR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 Loué sois-tu, mon Seigneur,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 pour sœur Eau, fort utile,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 humble, précieuse et chaste.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1800" dirty="0"/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6500178" y="210026"/>
            <a:ext cx="4723807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800" dirty="0"/>
              <a:t> 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Loué sois-tu, mon Seigneur,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pour sœur notre mère la Terre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qui nous porte et nous nourrit,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qui produit la diversité des fruits,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et les fleurs diaprées et l'herbe</a:t>
            </a:r>
            <a:r>
              <a:rPr lang="fr-BE" altLang="fr-FR" sz="2400" dirty="0" smtClean="0">
                <a:solidFill>
                  <a:srgbClr val="000000"/>
                </a:solidFill>
              </a:rPr>
              <a:t>.</a:t>
            </a:r>
            <a:r>
              <a:rPr lang="fr-BE" altLang="fr-FR" sz="2400" dirty="0">
                <a:solidFill>
                  <a:srgbClr val="000000"/>
                </a:solidFill>
              </a:rPr>
              <a:t> 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Louez et bénissez mon Seigneur,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rendez-lui grâces et servez-le,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2400" dirty="0">
                <a:solidFill>
                  <a:srgbClr val="000000"/>
                </a:solidFill>
              </a:rPr>
              <a:t>tous en toute humilité!</a:t>
            </a:r>
          </a:p>
          <a:p>
            <a:pPr>
              <a:spcBef>
                <a:spcPct val="0"/>
              </a:spcBef>
              <a:buNone/>
            </a:pPr>
            <a:r>
              <a:rPr lang="fr-BE" altLang="fr-FR" sz="1800" dirty="0">
                <a:solidFill>
                  <a:srgbClr val="000000"/>
                </a:solidFill>
              </a:rPr>
              <a:t> </a:t>
            </a:r>
          </a:p>
        </p:txBody>
      </p:sp>
      <p:pic>
        <p:nvPicPr>
          <p:cNvPr id="4" name="Cantico delle Creature - Angelo Branduardi (con testo) - YouTube (360p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1383" y="5620362"/>
            <a:ext cx="609600" cy="6096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764" y="3860628"/>
            <a:ext cx="4019236" cy="301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576" y="267286"/>
            <a:ext cx="3121123" cy="30778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z="5400" b="1" i="1" dirty="0" smtClean="0">
                <a:solidFill>
                  <a:srgbClr val="C00000"/>
                </a:solidFill>
              </a:rPr>
              <a:t/>
            </a:r>
            <a:br>
              <a:rPr lang="fr-BE" sz="5400" b="1" i="1" dirty="0" smtClean="0">
                <a:solidFill>
                  <a:srgbClr val="C00000"/>
                </a:solidFill>
              </a:rPr>
            </a:br>
            <a:r>
              <a:rPr lang="fr-BE" altLang="fr-FR" sz="2200" b="1" dirty="0">
                <a:solidFill>
                  <a:srgbClr val="4A6300"/>
                </a:solidFill>
              </a:rPr>
              <a:t/>
            </a:r>
            <a:br>
              <a:rPr lang="fr-BE" altLang="fr-FR" sz="2200" b="1" dirty="0">
                <a:solidFill>
                  <a:srgbClr val="4A6300"/>
                </a:solidFill>
              </a:rPr>
            </a:br>
            <a:endParaRPr lang="fr-BE" sz="2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2" y="685799"/>
            <a:ext cx="8797413" cy="56119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BE" sz="3800" b="1" i="1" dirty="0" smtClean="0">
                <a:solidFill>
                  <a:schemeClr val="accent1">
                    <a:lumMod val="50000"/>
                  </a:schemeClr>
                </a:solidFill>
              </a:rPr>
              <a:t>Le pape après avoir affirmé</a:t>
            </a:r>
            <a:endParaRPr lang="fr-BE" sz="38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  <a:tabLst>
                <a:tab pos="3587750" algn="l"/>
              </a:tabLst>
            </a:pPr>
            <a:r>
              <a:rPr lang="fr-BE" altLang="fr-FR" sz="3800" b="1" dirty="0" smtClean="0">
                <a:solidFill>
                  <a:srgbClr val="FFFF00"/>
                </a:solidFill>
              </a:rPr>
              <a:t>«</a:t>
            </a:r>
            <a:r>
              <a:rPr lang="fr-BE" altLang="fr-FR" sz="3800" b="1" dirty="0">
                <a:solidFill>
                  <a:srgbClr val="FFFF00"/>
                </a:solidFill>
              </a:rPr>
              <a:t> Il existe un consensus scientifique très solide qui indique que nous sommes en présence d'un réchauffement préoccupant du système climatique </a:t>
            </a:r>
            <a:r>
              <a:rPr lang="fr-BE" altLang="fr-FR" sz="3800" b="1" dirty="0" smtClean="0">
                <a:solidFill>
                  <a:srgbClr val="FFFF00"/>
                </a:solidFill>
              </a:rPr>
              <a:t>» 	</a:t>
            </a:r>
            <a:r>
              <a:rPr lang="fr-BE" sz="3800" b="1" i="1" dirty="0" smtClean="0">
                <a:solidFill>
                  <a:schemeClr val="accent1">
                    <a:lumMod val="50000"/>
                  </a:schemeClr>
                </a:solidFill>
              </a:rPr>
              <a:t>appelle le monde à une </a:t>
            </a:r>
          </a:p>
          <a:p>
            <a:pPr marL="0" indent="0">
              <a:buNone/>
            </a:pPr>
            <a:r>
              <a:rPr lang="fr-BE" sz="3800" b="1" i="1" dirty="0" smtClean="0">
                <a:solidFill>
                  <a:srgbClr val="FFFF00"/>
                </a:solidFill>
              </a:rPr>
              <a:t>« conversion écologique» RADICALE, </a:t>
            </a:r>
            <a:r>
              <a:rPr lang="fr-BE" sz="3800" b="1" i="1" dirty="0" smtClean="0">
                <a:solidFill>
                  <a:schemeClr val="accent1">
                    <a:lumMod val="50000"/>
                  </a:schemeClr>
                </a:solidFill>
              </a:rPr>
              <a:t>reposant non pas sur un «juste milieu» entre développement durable et développement économique mais visant </a:t>
            </a:r>
            <a:r>
              <a:rPr lang="fr-BE" sz="3800" b="1" i="1" dirty="0" smtClean="0">
                <a:solidFill>
                  <a:srgbClr val="FFFF00"/>
                </a:solidFill>
              </a:rPr>
              <a:t>une rupture de société où la vie serait désormais fondée sur la ‘sobriété’ ».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893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704606"/>
            <a:ext cx="9144000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357629"/>
            <a:ext cx="8229600" cy="1491177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fr-BE" sz="3200" b="1" i="1" dirty="0" smtClean="0">
                <a:solidFill>
                  <a:srgbClr val="0070C0"/>
                </a:solidFill>
              </a:rPr>
              <a:t>Laissons-nous interpeler par quelques </a:t>
            </a:r>
            <a:r>
              <a:rPr lang="fr-BE" sz="3200" b="1" i="1" dirty="0">
                <a:solidFill>
                  <a:srgbClr val="0070C0"/>
                </a:solidFill>
              </a:rPr>
              <a:t>extraits de </a:t>
            </a:r>
            <a:r>
              <a:rPr lang="fr-BE" sz="3200" b="1" i="1" dirty="0" smtClean="0">
                <a:solidFill>
                  <a:srgbClr val="0070C0"/>
                </a:solidFill>
              </a:rPr>
              <a:t>l’encyclique, réfléchissons, prions, engageons-nous !</a:t>
            </a:r>
            <a:endParaRPr lang="fr-BE" sz="3200" b="1" i="1" dirty="0">
              <a:solidFill>
                <a:srgbClr val="0070C0"/>
              </a:solidFill>
            </a:endParaRPr>
          </a:p>
          <a:p>
            <a:pPr>
              <a:defRPr/>
            </a:pPr>
            <a:endParaRPr lang="fr-BE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992313" y="404813"/>
            <a:ext cx="8507412" cy="79216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r-BE" sz="3100" b="1" dirty="0">
                <a:solidFill>
                  <a:schemeClr val="accent1">
                    <a:lumMod val="50000"/>
                  </a:schemeClr>
                </a:solidFill>
              </a:rPr>
              <a:t>« </a:t>
            </a:r>
            <a:r>
              <a:rPr lang="fr-BE" sz="3100" b="1" dirty="0" err="1">
                <a:solidFill>
                  <a:schemeClr val="accent1">
                    <a:lumMod val="50000"/>
                  </a:schemeClr>
                </a:solidFill>
              </a:rPr>
              <a:t>Laudato</a:t>
            </a:r>
            <a:r>
              <a:rPr lang="fr-BE" sz="3100" b="1" dirty="0">
                <a:solidFill>
                  <a:schemeClr val="accent1">
                    <a:lumMod val="50000"/>
                  </a:schemeClr>
                </a:solidFill>
              </a:rPr>
              <a:t> si’, mi’ </a:t>
            </a:r>
            <a:r>
              <a:rPr lang="fr-BE" sz="3100" b="1" dirty="0" err="1">
                <a:solidFill>
                  <a:schemeClr val="accent1">
                    <a:lumMod val="50000"/>
                  </a:schemeClr>
                </a:solidFill>
              </a:rPr>
              <a:t>Signore</a:t>
            </a:r>
            <a:r>
              <a:rPr lang="fr-BE" sz="3100" b="1" dirty="0">
                <a:solidFill>
                  <a:schemeClr val="accent1">
                    <a:lumMod val="50000"/>
                  </a:schemeClr>
                </a:solidFill>
              </a:rPr>
              <a:t> », - « Loué sois-tu, mon Seigneur», chantait François d’Assise.</a:t>
            </a:r>
            <a:br>
              <a:rPr lang="fr-BE" sz="31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fr-BE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28469" y="1484314"/>
            <a:ext cx="11263532" cy="1118210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fr-BE" sz="4000" b="1" dirty="0">
                <a:solidFill>
                  <a:srgbClr val="FFFF00"/>
                </a:solidFill>
              </a:rPr>
              <a:t>« Notre maison commune </a:t>
            </a:r>
            <a:r>
              <a:rPr lang="fr-BE" sz="4000" b="1" dirty="0" smtClean="0">
                <a:solidFill>
                  <a:srgbClr val="FFFF00"/>
                </a:solidFill>
              </a:rPr>
              <a:t>… »</a:t>
            </a:r>
            <a:endParaRPr lang="fr-BE" sz="3600" b="1" dirty="0">
              <a:solidFill>
                <a:srgbClr val="FFFF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837" y="2883878"/>
            <a:ext cx="5570807" cy="37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6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994</TotalTime>
  <Words>1116</Words>
  <Application>Microsoft Office PowerPoint</Application>
  <PresentationFormat>Personnalisé</PresentationFormat>
  <Paragraphs>154</Paragraphs>
  <Slides>45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Secteur</vt:lpstr>
      <vt:lpstr>Présentation PowerPoint</vt:lpstr>
      <vt:lpstr>Présentation PowerPoint</vt:lpstr>
      <vt:lpstr>Présentation PowerPoint</vt:lpstr>
      <vt:lpstr>Mobilisation citoyenne  pour la justice climatique  à l’occasion de la COP21 à Paris </vt:lpstr>
      <vt:lpstr>Présentation PowerPoint</vt:lpstr>
      <vt:lpstr>Présentation PowerPoint</vt:lpstr>
      <vt:lpstr>  </vt:lpstr>
      <vt:lpstr>Présentation PowerPoint</vt:lpstr>
      <vt:lpstr>« Laudato si’, mi’ Signore », - « Loué sois-tu, mon Seigneur», chantait François d’Assise. </vt:lpstr>
      <vt:lpstr>Présentation PowerPoint</vt:lpstr>
      <vt:lpstr>Présentation PowerPoint</vt:lpstr>
      <vt:lpstr>Présentation PowerPoint</vt:lpstr>
      <vt:lpstr>François ne fait pas que dénoncer,  il appelle chacun d’entre nous au changement…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Dolores Fourneau</dc:creator>
  <cp:lastModifiedBy>MFM</cp:lastModifiedBy>
  <cp:revision>60</cp:revision>
  <dcterms:created xsi:type="dcterms:W3CDTF">2015-10-05T12:25:10Z</dcterms:created>
  <dcterms:modified xsi:type="dcterms:W3CDTF">2015-10-09T18:05:49Z</dcterms:modified>
</cp:coreProperties>
</file>